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6" r:id="rId1"/>
  </p:sldMasterIdLst>
  <p:notesMasterIdLst>
    <p:notesMasterId r:id="rId32"/>
  </p:notesMasterIdLst>
  <p:sldIdLst>
    <p:sldId id="343" r:id="rId2"/>
    <p:sldId id="468" r:id="rId3"/>
    <p:sldId id="345" r:id="rId4"/>
    <p:sldId id="344" r:id="rId5"/>
    <p:sldId id="469" r:id="rId6"/>
    <p:sldId id="347" r:id="rId7"/>
    <p:sldId id="355" r:id="rId8"/>
    <p:sldId id="554" r:id="rId9"/>
    <p:sldId id="349" r:id="rId10"/>
    <p:sldId id="403" r:id="rId11"/>
    <p:sldId id="264" r:id="rId12"/>
    <p:sldId id="363" r:id="rId13"/>
    <p:sldId id="407" r:id="rId14"/>
    <p:sldId id="560" r:id="rId15"/>
    <p:sldId id="556" r:id="rId16"/>
    <p:sldId id="557" r:id="rId17"/>
    <p:sldId id="559" r:id="rId18"/>
    <p:sldId id="561" r:id="rId19"/>
    <p:sldId id="408" r:id="rId20"/>
    <p:sldId id="562" r:id="rId21"/>
    <p:sldId id="410" r:id="rId22"/>
    <p:sldId id="459" r:id="rId23"/>
    <p:sldId id="414" r:id="rId24"/>
    <p:sldId id="304" r:id="rId25"/>
    <p:sldId id="289" r:id="rId26"/>
    <p:sldId id="305" r:id="rId27"/>
    <p:sldId id="288" r:id="rId28"/>
    <p:sldId id="431" r:id="rId29"/>
    <p:sldId id="287" r:id="rId30"/>
    <p:sldId id="417" r:id="rId31"/>
  </p:sldIdLst>
  <p:sldSz cx="9144000" cy="6858000" type="screen4x3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AD2B29-11F5-44CC-BD81-E530441A4220}">
          <p14:sldIdLst>
            <p14:sldId id="343"/>
            <p14:sldId id="468"/>
            <p14:sldId id="345"/>
            <p14:sldId id="344"/>
            <p14:sldId id="469"/>
            <p14:sldId id="347"/>
            <p14:sldId id="355"/>
            <p14:sldId id="554"/>
            <p14:sldId id="349"/>
            <p14:sldId id="403"/>
            <p14:sldId id="264"/>
            <p14:sldId id="363"/>
            <p14:sldId id="407"/>
            <p14:sldId id="560"/>
            <p14:sldId id="556"/>
            <p14:sldId id="557"/>
            <p14:sldId id="559"/>
            <p14:sldId id="561"/>
          </p14:sldIdLst>
        </p14:section>
        <p14:section name="Untitled Section" id="{57F19394-7F68-45B4-9AE6-EB90A90CF67F}">
          <p14:sldIdLst>
            <p14:sldId id="408"/>
            <p14:sldId id="562"/>
            <p14:sldId id="410"/>
            <p14:sldId id="459"/>
            <p14:sldId id="414"/>
            <p14:sldId id="304"/>
            <p14:sldId id="289"/>
            <p14:sldId id="305"/>
            <p14:sldId id="288"/>
            <p14:sldId id="431"/>
            <p14:sldId id="287"/>
            <p14:sldId id="4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33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59" autoAdjust="0"/>
    <p:restoredTop sz="86323" autoAdjust="0"/>
  </p:normalViewPr>
  <p:slideViewPr>
    <p:cSldViewPr>
      <p:cViewPr varScale="1">
        <p:scale>
          <a:sx n="72" d="100"/>
          <a:sy n="72" d="100"/>
        </p:scale>
        <p:origin x="1704" y="78"/>
      </p:cViewPr>
      <p:guideLst>
        <p:guide orient="horz" pos="217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B6C77-2667-4A6A-A027-ADE7C0FB5C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415AC-B760-4D88-9A30-1FC7BC8F19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6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>
              <a:spcBef>
                <a:spcPct val="0"/>
              </a:spcBef>
            </a:pPr>
            <a:fld id="{9A0DB2DC-4C9A-4742-B13C-FB6460FD3503}" type="slidenum">
              <a:rPr lang="en-US" dirty="0"/>
              <a:pPr lvl="0" algn="r">
                <a:spcBef>
                  <a:spcPct val="0"/>
                </a:spcBef>
              </a:pPr>
              <a:t>1</a:t>
            </a:fld>
            <a:endParaRPr lang="en-US" dirty="0"/>
          </a:p>
        </p:txBody>
      </p:sp>
      <p:sp>
        <p:nvSpPr>
          <p:cNvPr id="717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  <a:pPr lvl="0" algn="r" eaLnBrk="1" hangingPunct="1">
                <a:spcBef>
                  <a:spcPct val="0"/>
                </a:spcBef>
              </a:pPr>
              <a:t>13</a:t>
            </a:fld>
            <a:endParaRPr lang="en-US" altLang="vi-VN" dirty="0"/>
          </a:p>
        </p:txBody>
      </p:sp>
      <p:sp>
        <p:nvSpPr>
          <p:cNvPr id="3379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  <a:pPr lvl="0" algn="r" eaLnBrk="1" hangingPunct="1">
                <a:spcBef>
                  <a:spcPct val="0"/>
                </a:spcBef>
              </a:pPr>
              <a:t>15</a:t>
            </a:fld>
            <a:endParaRPr lang="en-US" altLang="vi-VN" dirty="0"/>
          </a:p>
        </p:txBody>
      </p:sp>
      <p:sp>
        <p:nvSpPr>
          <p:cNvPr id="25603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  <a:pPr lvl="0" algn="r" eaLnBrk="1" hangingPunct="1">
                <a:spcBef>
                  <a:spcPct val="0"/>
                </a:spcBef>
              </a:pPr>
              <a:t>17</a:t>
            </a:fld>
            <a:endParaRPr lang="en-US" altLang="vi-VN" dirty="0"/>
          </a:p>
        </p:txBody>
      </p:sp>
      <p:sp>
        <p:nvSpPr>
          <p:cNvPr id="27651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2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  <a:pPr lvl="0" algn="r" eaLnBrk="1" hangingPunct="1">
                <a:spcBef>
                  <a:spcPct val="0"/>
                </a:spcBef>
              </a:pPr>
              <a:t>21</a:t>
            </a:fld>
            <a:endParaRPr lang="en-US" altLang="vi-VN" dirty="0"/>
          </a:p>
        </p:txBody>
      </p:sp>
      <p:sp>
        <p:nvSpPr>
          <p:cNvPr id="38915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8916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  <a:pPr lvl="0" algn="r" eaLnBrk="1" hangingPunct="1">
                <a:spcBef>
                  <a:spcPct val="0"/>
                </a:spcBef>
              </a:pPr>
              <a:t>23</a:t>
            </a:fld>
            <a:endParaRPr lang="en-US" altLang="vi-VN" dirty="0"/>
          </a:p>
        </p:txBody>
      </p:sp>
      <p:sp>
        <p:nvSpPr>
          <p:cNvPr id="45059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5060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vi-VN" dirty="0"/>
              <a:pPr lvl="0" algn="r" eaLnBrk="1" hangingPunct="1">
                <a:spcBef>
                  <a:spcPct val="0"/>
                </a:spcBef>
              </a:pPr>
              <a:t>30</a:t>
            </a:fld>
            <a:endParaRPr lang="en-US" altLang="vi-VN" dirty="0"/>
          </a:p>
        </p:txBody>
      </p:sp>
      <p:sp>
        <p:nvSpPr>
          <p:cNvPr id="4710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lang="vi-VN" alt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1EA14-A52B-46F7-A18E-CA8DCB3D5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BDC4FD4-C4EE-48A9-B903-0B9D8D1C7BC0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E5D4B7-93F1-4DA1-9A49-4F8B90606F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8" descr="Statue_of_Liberty%2C_NY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6453" y="2743200"/>
            <a:ext cx="3785548" cy="4100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7" name="Text Box 6"/>
          <p:cNvSpPr txBox="1"/>
          <p:nvPr/>
        </p:nvSpPr>
        <p:spPr>
          <a:xfrm>
            <a:off x="3962400" y="4267200"/>
            <a:ext cx="4953000" cy="395288"/>
          </a:xfrm>
          <a:prstGeom prst="rect">
            <a:avLst/>
          </a:prstGeom>
          <a:noFill/>
          <a:ln w="9525">
            <a:noFill/>
          </a:ln>
        </p:spPr>
        <p:txBody>
          <a:bodyPr lIns="91410" tIns="45704" rIns="91410" bIns="4570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None/>
            </a:pPr>
            <a:r>
              <a:rPr sz="2000" b="1" i="1" dirty="0">
                <a:solidFill>
                  <a:srgbClr val="990000"/>
                </a:solidFill>
                <a:latin typeface="Times New Roman" panose="02020603050405020304" pitchFamily="18" charset="0"/>
              </a:rPr>
              <a:t> </a:t>
            </a:r>
            <a:endParaRPr sz="2000" b="1" i="1" dirty="0">
              <a:solidFill>
                <a:srgbClr val="990000"/>
              </a:solidFill>
              <a:latin typeface="VNI-Times" pitchFamily="2" charset="0"/>
            </a:endParaRPr>
          </a:p>
        </p:txBody>
      </p:sp>
      <p:pic>
        <p:nvPicPr>
          <p:cNvPr id="6148" name="Picture 15" descr="sta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180013"/>
            <a:ext cx="495300" cy="44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16" descr="sta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876800"/>
            <a:ext cx="495300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0" name="Picture 17" descr="star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1213" y="990600"/>
            <a:ext cx="496887" cy="438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3" descr="2590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26" y="1600200"/>
            <a:ext cx="4308231" cy="488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34200" y="1790699"/>
            <a:ext cx="1981200" cy="1905001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8100" y="378678"/>
            <a:ext cx="8877300" cy="83099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NƯỚC MĨ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GIỮA HAI CUỘC CHIẾN TRANH THẾ GIỚI (1918 -1939)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789911" y="1309982"/>
            <a:ext cx="8201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NƯỚC MĨ TRONG THẬP NIÊN 20 CỦA THẾ KỈ XX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911" y="1751417"/>
            <a:ext cx="2875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pt-BR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1/ Tình hình kinh tế:</a:t>
            </a:r>
            <a:endParaRPr lang="en-US" sz="2400" dirty="0"/>
          </a:p>
        </p:txBody>
      </p:sp>
      <p:sp>
        <p:nvSpPr>
          <p:cNvPr id="287750" name="Text Box 6"/>
          <p:cNvSpPr txBox="1"/>
          <p:nvPr/>
        </p:nvSpPr>
        <p:spPr>
          <a:xfrm>
            <a:off x="322713" y="2155102"/>
            <a:ext cx="8162925" cy="138499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3130" eaLnBrk="1" hangingPunct="1">
              <a:spcBef>
                <a:spcPct val="0"/>
              </a:spcBef>
              <a:buFontTx/>
              <a:buChar char="-"/>
            </a:pPr>
            <a:r>
              <a:rPr lang="pt-BR" altLang="vi-VN" sz="2800" dirty="0">
                <a:latin typeface="Times New Roman" panose="02020603050405020304" pitchFamily="18" charset="0"/>
              </a:rPr>
              <a:t>Sau chiến tranh Mĩ trở thành cường quốc số 1 TG. </a:t>
            </a:r>
          </a:p>
          <a:p>
            <a:pPr marL="0" lvl="0" indent="0" defTabSz="913130" eaLnBrk="1" hangingPunct="1">
              <a:spcBef>
                <a:spcPct val="0"/>
              </a:spcBef>
              <a:buNone/>
            </a:pPr>
            <a:r>
              <a:rPr lang="pt-BR" altLang="vi-VN" sz="2800" dirty="0">
                <a:latin typeface="Times New Roman" panose="02020603050405020304" pitchFamily="18" charset="0"/>
              </a:rPr>
              <a:t>- Trong thập niên Mĩ trở thành trung tâm công nghiệp, thương mại, tài chính thế giới.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Grp="1"/>
          </p:cNvSpPr>
          <p:nvPr/>
        </p:nvSpPr>
        <p:spPr>
          <a:xfrm>
            <a:off x="152400" y="3415901"/>
            <a:ext cx="8839200" cy="452628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-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Kinh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tế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phát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triển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: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Năm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1928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chiếm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48% tổng sản lượng công nghiệp thế giới,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nắm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60%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dự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trữ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vàng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thế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giới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….</a:t>
            </a:r>
          </a:p>
          <a:p>
            <a:pPr eaLnBrk="1" hangingPunct="1">
              <a:buFontTx/>
              <a:buNone/>
            </a:pP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-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Đứng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đầu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thế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giới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về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nhiều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ngành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công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nghiệp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(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xe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hơi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dầu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mỏ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ko-KR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thép</a:t>
            </a:r>
            <a:r>
              <a:rPr lang="en-US" altLang="ko-KR" sz="2800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...)</a:t>
            </a:r>
          </a:p>
          <a:p>
            <a:pPr lvl="0" eaLnBrk="1" hangingPunct="1">
              <a:spcBef>
                <a:spcPct val="20000"/>
              </a:spcBef>
              <a:buNone/>
            </a:pPr>
            <a:endParaRPr lang="en-US" altLang="ko-KR" sz="2800" dirty="0">
              <a:solidFill>
                <a:schemeClr val="tx1"/>
              </a:solidFill>
              <a:latin typeface="Times New Roman" panose="02020603050405020304" pitchFamily="18" charset="0"/>
              <a:ea typeface="Gulim" pitchFamily="34" charset="-127"/>
              <a:cs typeface="Times New Roman" panose="02020603050405020304" pitchFamily="18" charset="0"/>
              <a:sym typeface="Tahoma" panose="020B0604030504040204" pitchFamily="34" charset="0"/>
            </a:endParaRPr>
          </a:p>
          <a:p>
            <a:pPr eaLnBrk="1" hangingPunct="1">
              <a:buFontTx/>
              <a:buNone/>
            </a:pPr>
            <a:endParaRPr lang="en-US" altLang="ko-KR" sz="2800" dirty="0">
              <a:solidFill>
                <a:schemeClr val="tx1"/>
              </a:solidFill>
              <a:latin typeface="Times New Roman" panose="02020603050405020304" pitchFamily="18" charset="0"/>
              <a:ea typeface="Gulim" pitchFamily="34" charset="-127"/>
              <a:cs typeface="Times New Roman" panose="02020603050405020304" pitchFamily="18" charset="0"/>
              <a:sym typeface="Tahoma" panose="020B0604030504040204" pitchFamily="34" charset="0"/>
            </a:endParaRPr>
          </a:p>
        </p:txBody>
      </p:sp>
      <p:pic>
        <p:nvPicPr>
          <p:cNvPr id="9" name="Picture 8" descr="VIẾT BÀI">
            <a:extLst>
              <a:ext uri="{FF2B5EF4-FFF2-40B4-BE49-F238E27FC236}">
                <a16:creationId xmlns:a16="http://schemas.microsoft.com/office/drawing/2014/main" id="{97814EB7-A8D1-41B2-8353-A8D945668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043">
            <a:off x="53815" y="1212800"/>
            <a:ext cx="5730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930D1D61-0B6E-4B47-A815-7560CA7BB88F}"/>
              </a:ext>
            </a:extLst>
          </p:cNvPr>
          <p:cNvSpPr txBox="1"/>
          <p:nvPr/>
        </p:nvSpPr>
        <p:spPr>
          <a:xfrm>
            <a:off x="388974" y="5328610"/>
            <a:ext cx="286809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pt-BR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2/ Xã hội (SGK/94) 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37964-0655-4548-B3F5-666F1D0A6303}"/>
              </a:ext>
            </a:extLst>
          </p:cNvPr>
          <p:cNvSpPr txBox="1"/>
          <p:nvPr/>
        </p:nvSpPr>
        <p:spPr>
          <a:xfrm>
            <a:off x="789911" y="121620"/>
            <a:ext cx="75641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spcBef>
                <a:spcPct val="50000"/>
              </a:spcBef>
              <a:buNone/>
            </a:pP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18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NƯỚC MĨ GIỮA HAI CUỘC CHIẾN TRANH THẾ GIỚI (1918 -1939)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17"/>
          <p:cNvSpPr>
            <a:spLocks noChangeArrowheads="1"/>
          </p:cNvSpPr>
          <p:nvPr/>
        </p:nvSpPr>
        <p:spPr bwMode="auto">
          <a:xfrm>
            <a:off x="87086" y="2661557"/>
            <a:ext cx="2209800" cy="12954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round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0" hangingPunct="0"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NGUYÊN </a:t>
            </a:r>
          </a:p>
          <a:p>
            <a:pPr algn="ctr" eaLnBrk="0" hangingPunct="0"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NHÂN</a:t>
            </a:r>
          </a:p>
        </p:txBody>
      </p:sp>
      <p:sp>
        <p:nvSpPr>
          <p:cNvPr id="12292" name="Rectangle 19"/>
          <p:cNvSpPr>
            <a:spLocks noChangeArrowheads="1"/>
          </p:cNvSpPr>
          <p:nvPr/>
        </p:nvSpPr>
        <p:spPr bwMode="auto">
          <a:xfrm>
            <a:off x="3200400" y="1329690"/>
            <a:ext cx="5715000" cy="869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l" eaLnBrk="0" hangingPunct="0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Cải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tiến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kỹ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thuật, thực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hiện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phương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</a:p>
          <a:p>
            <a:pPr algn="l" eaLnBrk="0" hangingPunct="0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pháp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sản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xuất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dây chuyền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ahoma" panose="020B0604030504040204" pitchFamily="34" charset="0"/>
            </a:endParaRPr>
          </a:p>
        </p:txBody>
      </p:sp>
      <p:sp>
        <p:nvSpPr>
          <p:cNvPr id="12293" name="Rectangle 20"/>
          <p:cNvSpPr>
            <a:spLocks noChangeArrowheads="1"/>
          </p:cNvSpPr>
          <p:nvPr/>
        </p:nvSpPr>
        <p:spPr bwMode="auto">
          <a:xfrm>
            <a:off x="3200400" y="2541905"/>
            <a:ext cx="5791200" cy="831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0" hangingPunct="0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Tăng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cường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độ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lao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động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bóc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lột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công</a:t>
            </a:r>
          </a:p>
          <a:p>
            <a:pPr eaLnBrk="0" hangingPunct="0"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nhân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ahoma" panose="020B0604030504040204" pitchFamily="34" charset="0"/>
            </a:endParaRPr>
          </a:p>
        </p:txBody>
      </p:sp>
      <p:sp>
        <p:nvSpPr>
          <p:cNvPr id="12294" name="Rectangle 21"/>
          <p:cNvSpPr>
            <a:spLocks noChangeArrowheads="1"/>
          </p:cNvSpPr>
          <p:nvPr/>
        </p:nvSpPr>
        <p:spPr bwMode="auto">
          <a:xfrm>
            <a:off x="3200400" y="3689985"/>
            <a:ext cx="5562600" cy="8331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0" hangingPunct="0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Tài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nguyên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phong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phú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nhân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công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</a:p>
          <a:p>
            <a:pPr eaLnBrk="0" hangingPunct="0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dồi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dào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ahoma" panose="020B0604030504040204" pitchFamily="34" charset="0"/>
            </a:endParaRPr>
          </a:p>
        </p:txBody>
      </p:sp>
      <p:sp>
        <p:nvSpPr>
          <p:cNvPr id="12295" name="Rectangle 22"/>
          <p:cNvSpPr>
            <a:spLocks noChangeArrowheads="1"/>
          </p:cNvSpPr>
          <p:nvPr/>
        </p:nvSpPr>
        <p:spPr bwMode="auto">
          <a:xfrm>
            <a:off x="3200400" y="4838700"/>
            <a:ext cx="5594985" cy="9334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0" hangingPunct="0">
              <a:buFontTx/>
              <a:buNone/>
            </a:pP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Không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bị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chiến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tranh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tàn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phá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nước</a:t>
            </a:r>
            <a:endParaRPr lang="en-US" altLang="vi-V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ahoma" panose="020B0604030504040204" pitchFamily="34" charset="0"/>
            </a:endParaRPr>
          </a:p>
          <a:p>
            <a:pPr eaLnBrk="0" hangingPunct="0">
              <a:buFontTx/>
              <a:buNone/>
            </a:pP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thắng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trận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sau</a:t>
            </a:r>
            <a:r>
              <a:rPr lang="en-US" alt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CTTG I.</a:t>
            </a:r>
          </a:p>
        </p:txBody>
      </p:sp>
      <p:sp>
        <p:nvSpPr>
          <p:cNvPr id="12297" name="Line 27"/>
          <p:cNvSpPr>
            <a:spLocks noChangeShapeType="1"/>
          </p:cNvSpPr>
          <p:nvPr/>
        </p:nvSpPr>
        <p:spPr bwMode="auto">
          <a:xfrm flipV="1">
            <a:off x="2231390" y="1916430"/>
            <a:ext cx="944880" cy="104965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28"/>
          <p:cNvSpPr>
            <a:spLocks noChangeShapeType="1"/>
          </p:cNvSpPr>
          <p:nvPr/>
        </p:nvSpPr>
        <p:spPr bwMode="auto">
          <a:xfrm flipV="1">
            <a:off x="2288540" y="2966085"/>
            <a:ext cx="868045" cy="1905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29"/>
          <p:cNvSpPr>
            <a:spLocks noChangeShapeType="1"/>
          </p:cNvSpPr>
          <p:nvPr/>
        </p:nvSpPr>
        <p:spPr bwMode="auto">
          <a:xfrm>
            <a:off x="2242185" y="3613785"/>
            <a:ext cx="915035" cy="497205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31"/>
          <p:cNvSpPr>
            <a:spLocks noChangeShapeType="1"/>
          </p:cNvSpPr>
          <p:nvPr/>
        </p:nvSpPr>
        <p:spPr bwMode="auto">
          <a:xfrm>
            <a:off x="2057400" y="3886200"/>
            <a:ext cx="1099185" cy="140970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AutoShape 4"/>
          <p:cNvSpPr/>
          <p:nvPr/>
        </p:nvSpPr>
        <p:spPr>
          <a:xfrm>
            <a:off x="1676400" y="381000"/>
            <a:ext cx="5666105" cy="2376805"/>
          </a:xfrm>
          <a:prstGeom prst="cloudCallout">
            <a:avLst>
              <a:gd name="adj1" fmla="val -53866"/>
              <a:gd name="adj2" fmla="val 47194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pt-BR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?/ Nguyên nhân dẫn đến sự phát triển  kinh tế của</a:t>
            </a:r>
            <a:r>
              <a:rPr lang="en-US" alt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pt-BR" alt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Mĩ trong giai đoạn này?</a:t>
            </a:r>
            <a:r>
              <a:rPr lang="en-US" altLang="pt-BR" sz="2800" b="1" i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 </a:t>
            </a:r>
            <a:endParaRPr lang="en-US" altLang="pt-BR" sz="2800" b="1" i="1" dirty="0">
              <a:solidFill>
                <a:srgbClr val="FF0000"/>
              </a:solidFill>
              <a:latin typeface="Times New Roman" panose="02020603050405020304" pitchFamily="18" charset="0"/>
              <a:ea typeface="Gulim" pitchFamily="34" charset="-127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ldLvl="0" animBg="1" autoUpdateAnimBg="0"/>
      <p:bldP spid="12292" grpId="0" bldLvl="0" animBg="1" autoUpdateAnimBg="0"/>
      <p:bldP spid="12293" grpId="0" bldLvl="0" animBg="1" autoUpdateAnimBg="0"/>
      <p:bldP spid="12294" grpId="0" bldLvl="0" animBg="1" autoUpdateAnimBg="0"/>
      <p:bldP spid="12295" grpId="0" bldLvl="0" animBg="1" autoUpdateAnimBg="0"/>
      <p:bldP spid="12297" grpId="0" bldLvl="0" animBg="1"/>
      <p:bldP spid="12298" grpId="0" bldLvl="0" animBg="1"/>
      <p:bldP spid="12299" grpId="0" bldLvl="0" animBg="1"/>
      <p:bldP spid="12300" grpId="0" bldLvl="0" animBg="1"/>
      <p:bldP spid="6156" grpId="0" bldLvl="0" animBg="1"/>
      <p:bldP spid="6156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/>
          <p:nvPr/>
        </p:nvSpPr>
        <p:spPr>
          <a:xfrm>
            <a:off x="0" y="913178"/>
            <a:ext cx="9144000" cy="507831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1/ </a:t>
            </a:r>
            <a:r>
              <a:rPr lang="pt-BR" altLang="vi-VN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Cuộc khủng hoảng kinh tế ở Mĩ</a:t>
            </a:r>
            <a:endParaRPr lang="en-US" altLang="vi-VN" sz="27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4800" y="381000"/>
            <a:ext cx="6767430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II. NƯỚC MĨ TRONG NHỮNG NĂM 1929-1939: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489921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242866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Cuối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10 -1929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Mĩ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lâm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cuộc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khủng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hoảng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=&gt;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nền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kinh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chấn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dữ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dội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Tahoma" pitchFamily="34" charset="0"/>
              </a:rPr>
              <a:t>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8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hung hoang kinh te 1929 - 1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03015"/>
            <a:ext cx="3976370" cy="2552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15" descr="39741255527245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4754880" y="1018540"/>
            <a:ext cx="4105275" cy="2357120"/>
          </a:xfrm>
          <a:prstGeom prst="rect">
            <a:avLst/>
          </a:prstGeom>
          <a:noFill/>
          <a:ln w="9525" cap="flat" cmpd="sng">
            <a:solidFill>
              <a:srgbClr val="990033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727" name="Rectangle 16"/>
          <p:cNvSpPr/>
          <p:nvPr/>
        </p:nvSpPr>
        <p:spPr>
          <a:xfrm>
            <a:off x="4572000" y="3410585"/>
            <a:ext cx="4514850" cy="28575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FF"/>
                    </a:gs>
                    <a:gs pos="50000">
                      <a:srgbClr val="FFFFFF"/>
                    </a:gs>
                    <a:gs pos="100000">
                      <a:srgbClr val="00CCFF"/>
                    </a:gs>
                  </a:gsLst>
                  <a:lin ang="5400000" scaled="1"/>
                  <a:tileRect/>
                </a:gradFill>
              </a14:hiddenFill>
            </a:ext>
          </a:ex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sản không bán được.</a:t>
            </a:r>
            <a:endParaRPr lang="en-US" altLang="vi-VN" sz="2400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9" name="Rectangle 18"/>
          <p:cNvSpPr/>
          <p:nvPr/>
        </p:nvSpPr>
        <p:spPr>
          <a:xfrm>
            <a:off x="32703" y="6477239"/>
            <a:ext cx="4519613" cy="284559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FF"/>
                    </a:gs>
                    <a:gs pos="50000">
                      <a:srgbClr val="FFFFFF"/>
                    </a:gs>
                    <a:gs pos="100000">
                      <a:srgbClr val="00CCFF"/>
                    </a:gs>
                  </a:gsLst>
                  <a:lin ang="5400000" scaled="1"/>
                  <a:tileRect/>
                </a:gradFill>
              </a14:hiddenFill>
            </a:ext>
          </a:ex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ngừng hẳn</a:t>
            </a:r>
            <a:endParaRPr lang="en-US" altLang="vi-VN" sz="2400" b="1" i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7" descr="29-10-1929_thi_truong_chung_khoan_tan_vo_o_n_y_500"/>
          <p:cNvPicPr>
            <a:picLocks noGrp="1" noChangeAspect="1"/>
          </p:cNvPicPr>
          <p:nvPr>
            <p:ph sz="half" idx="1"/>
          </p:nvPr>
        </p:nvPicPr>
        <p:blipFill>
          <a:blip r:embed="rId5">
            <a:lum bright="4001"/>
          </a:blip>
          <a:stretch>
            <a:fillRect/>
          </a:stretch>
        </p:blipFill>
        <p:spPr>
          <a:xfrm>
            <a:off x="304800" y="975995"/>
            <a:ext cx="3977005" cy="2395855"/>
          </a:xfrm>
          <a:prstGeom prst="rect">
            <a:avLst/>
          </a:prstGeom>
          <a:noFill/>
          <a:ln w="9525" cap="flat" cmpd="sng">
            <a:solidFill>
              <a:srgbClr val="990033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6632" name="Picture 16" descr="Cong_nhan_that_nghiep_sap_hang_dai_cho_tro_cap_thuc_pham_1928__trong_thoi_khung_hoang_kimh_te_the_gioi_1929-1933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4640637" y="2009333"/>
            <a:ext cx="4343400" cy="35202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Rectangle 8"/>
          <p:cNvSpPr/>
          <p:nvPr/>
        </p:nvSpPr>
        <p:spPr>
          <a:xfrm>
            <a:off x="0" y="3383915"/>
            <a:ext cx="4514850" cy="34290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FF"/>
                    </a:gs>
                    <a:gs pos="50000">
                      <a:srgbClr val="FFFFFF"/>
                    </a:gs>
                    <a:gs pos="100000">
                      <a:srgbClr val="00CCFF"/>
                    </a:gs>
                  </a:gsLst>
                  <a:lin ang="5400000" scaled="1"/>
                  <a:tileRect/>
                </a:gradFill>
              </a14:hiddenFill>
            </a:ext>
          </a:ex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 h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phá sản </a:t>
            </a: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0" name="Rectangle 9"/>
          <p:cNvSpPr/>
          <p:nvPr/>
        </p:nvSpPr>
        <p:spPr>
          <a:xfrm>
            <a:off x="4514850" y="6324600"/>
            <a:ext cx="4629150" cy="34290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CCFF"/>
                    </a:gs>
                    <a:gs pos="50000">
                      <a:srgbClr val="FFFFFF"/>
                    </a:gs>
                    <a:gs pos="100000">
                      <a:srgbClr val="00CCFF"/>
                    </a:gs>
                  </a:gsLst>
                  <a:lin ang="5400000" scaled="1"/>
                  <a:tileRect/>
                </a:gradFill>
              </a14:hiddenFill>
            </a:ext>
          </a:extLst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người thất nghiệp </a:t>
            </a:r>
            <a:endParaRPr lang="en-US" altLang="vi-VN" sz="24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7" name="Text Box 6"/>
          <p:cNvSpPr txBox="1">
            <a:spLocks noChangeArrowheads="1"/>
          </p:cNvSpPr>
          <p:nvPr/>
        </p:nvSpPr>
        <p:spPr bwMode="auto">
          <a:xfrm>
            <a:off x="790575" y="452755"/>
            <a:ext cx="1501140" cy="42989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chính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59" name="AutoShape 15"/>
          <p:cNvSpPr>
            <a:spLocks noChangeArrowheads="1"/>
          </p:cNvSpPr>
          <p:nvPr/>
        </p:nvSpPr>
        <p:spPr bwMode="auto">
          <a:xfrm>
            <a:off x="2743200" y="609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Text Box 10"/>
          <p:cNvSpPr txBox="1">
            <a:spLocks noChangeArrowheads="1"/>
          </p:cNvSpPr>
          <p:nvPr/>
        </p:nvSpPr>
        <p:spPr bwMode="auto">
          <a:xfrm>
            <a:off x="3838575" y="457200"/>
            <a:ext cx="1880235" cy="42989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Công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nghiệp</a:t>
            </a:r>
          </a:p>
        </p:txBody>
      </p:sp>
      <p:sp>
        <p:nvSpPr>
          <p:cNvPr id="31760" name="AutoShape 16"/>
          <p:cNvSpPr>
            <a:spLocks noChangeArrowheads="1"/>
          </p:cNvSpPr>
          <p:nvPr/>
        </p:nvSpPr>
        <p:spPr bwMode="auto">
          <a:xfrm>
            <a:off x="5791200" y="614363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Text Box 14"/>
          <p:cNvSpPr txBox="1">
            <a:spLocks noChangeArrowheads="1"/>
          </p:cNvSpPr>
          <p:nvPr/>
        </p:nvSpPr>
        <p:spPr bwMode="auto">
          <a:xfrm>
            <a:off x="6710680" y="485775"/>
            <a:ext cx="2038985" cy="42989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Nông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nghiệp</a:t>
            </a:r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-34471" y="21771"/>
            <a:ext cx="9156700" cy="5219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dội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7" grpId="0" bldLvl="0" animBg="1"/>
      <p:bldP spid="30729" grpId="0" bldLvl="0" animBg="1"/>
      <p:bldP spid="26629" grpId="0" bldLvl="0"/>
      <p:bldP spid="26630" grpId="0" bldLvl="0"/>
      <p:bldP spid="15377" grpId="0" animBg="1"/>
      <p:bldP spid="15377" grpId="1" animBg="1"/>
      <p:bldP spid="31759" grpId="0" bldLvl="0" animBg="1"/>
      <p:bldP spid="15374" grpId="0" animBg="1"/>
      <p:bldP spid="15374" grpId="1" animBg="1"/>
      <p:bldP spid="31760" grpId="0" bldLvl="0" animBg="1"/>
      <p:bldP spid="15371" grpId="0" animBg="1"/>
      <p:bldP spid="15371" grpId="1" animBg="1"/>
      <p:bldP spid="3176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5838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"/>
            <a:ext cx="5105400" cy="2581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33035" y="4304665"/>
            <a:ext cx="38157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mẹ 32 tuổi có 7 đứa con lếch thếch sống ở California năm 1936. Gương mặt u sầu của bà trở thành tác phẩm ảnh báo chí kinh điển của thế giới trong thế kỷ 20.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41910" y="2743200"/>
            <a:ext cx="5189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đàn ông thất nghiệp nằm dài trên cảng ở thành phố New York năm 1935.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2515"/>
            <a:ext cx="5105400" cy="244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91" y="6091793"/>
            <a:ext cx="51816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mẹ trẻ và 2 đứa con vô gia cư ở California</a:t>
            </a:r>
          </a:p>
        </p:txBody>
      </p:sp>
      <p:pic>
        <p:nvPicPr>
          <p:cNvPr id="11" name="Picture 24" descr="danngheo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0330"/>
            <a:ext cx="38671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0" y="1600200"/>
            <a:ext cx="9144000" cy="3612784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>
            <a:spAutoFit/>
          </a:bodyPr>
          <a:lstStyle/>
          <a:p>
            <a:pPr marR="0" algn="just" defTabSz="914400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“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Hàng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nghìn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ngân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hàng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ty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thương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mại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phá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sản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mùa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hè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1932,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sản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xuất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Mĩ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giảm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lần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so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1929.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Khoảng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75%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trại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nông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dân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Mĩ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phá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sản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Nạn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thất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nghèo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đói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lan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tràn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khắp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bang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Mĩ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thất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hàng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chục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triệu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vào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năm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1933,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biểu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tình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tuần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hành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“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bộ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vì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đói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”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lôi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cuốn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hàng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triệu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tham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1" i="1" kern="1200" cap="none" spc="0" normalizeH="0" baseline="0" noProof="0" dirty="0" err="1">
                <a:latin typeface="Times New Roman" panose="02020603050405020304" pitchFamily="18" charset="0"/>
                <a:ea typeface="+mn-ea"/>
                <a:cs typeface="+mn-cs"/>
              </a:rPr>
              <a:t>gia</a:t>
            </a:r>
            <a:r>
              <a:rPr kumimoji="0" lang="en-US" sz="2800" b="1" i="1" kern="1200" cap="none" spc="0" normalizeH="0" baseline="0" noProof="0" dirty="0">
                <a:latin typeface="Times New Roman" panose="02020603050405020304" pitchFamily="18" charset="0"/>
                <a:ea typeface="+mn-ea"/>
                <a:cs typeface="+mn-cs"/>
              </a:rPr>
              <a:t>”.</a:t>
            </a:r>
          </a:p>
          <a:p>
            <a:pPr marR="0" algn="ctr" defTabSz="914400">
              <a:lnSpc>
                <a:spcPct val="130000"/>
              </a:lnSpc>
              <a:buClrTx/>
              <a:buSzTx/>
              <a:buFontTx/>
              <a:buNone/>
              <a:defRPr/>
            </a:pPr>
            <a:endParaRPr kumimoji="0" lang="en-US" sz="2800" i="1" kern="1200" cap="none" spc="0" normalizeH="0" baseline="0" noProof="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571500" y="154781"/>
            <a:ext cx="8001000" cy="1295400"/>
          </a:xfrm>
          <a:prstGeom prst="cloudCallout">
            <a:avLst>
              <a:gd name="adj1" fmla="val -25208"/>
              <a:gd name="adj2" fmla="val 4816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?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/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Theo em </a:t>
            </a:r>
            <a:r>
              <a:rPr lang="pt-BR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itchFamily="34" charset="0"/>
              </a:rPr>
              <a:t> cuộc khủng hoảng kinh tế để lại hậu quả gì đối với nước Mỹ?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2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38" grpId="0"/>
      <p:bldP spid="4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838200" y="76200"/>
            <a:ext cx="785978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II. NƯỚC MĨ TRONG NHỮNG NĂM 1929-1939:</a:t>
            </a:r>
          </a:p>
        </p:txBody>
      </p:sp>
      <p:sp>
        <p:nvSpPr>
          <p:cNvPr id="9" name="Text Box 3"/>
          <p:cNvSpPr txBox="1"/>
          <p:nvPr/>
        </p:nvSpPr>
        <p:spPr>
          <a:xfrm>
            <a:off x="283402" y="624463"/>
            <a:ext cx="8969375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- Cuối tháng 10/1929, nước Mĩ lâm vào cuộc khủng hoảng kinh </a:t>
            </a:r>
            <a:r>
              <a:rPr lang="en-US" altLang="vi-VN" sz="2400" dirty="0" err="1">
                <a:latin typeface="Times New Roman" panose="02020603050405020304" pitchFamily="18" charset="0"/>
                <a:sym typeface="+mn-ea"/>
              </a:rPr>
              <a:t>tế</a:t>
            </a: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sym typeface="+mn-ea"/>
              </a:rPr>
              <a:t>trầm</a:t>
            </a: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sym typeface="+mn-ea"/>
              </a:rPr>
              <a:t>trọng</a:t>
            </a: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. </a:t>
            </a:r>
          </a:p>
        </p:txBody>
      </p:sp>
      <p:sp>
        <p:nvSpPr>
          <p:cNvPr id="11" name="Rectangle 7"/>
          <p:cNvSpPr/>
          <p:nvPr/>
        </p:nvSpPr>
        <p:spPr>
          <a:xfrm>
            <a:off x="1143000" y="1169255"/>
            <a:ext cx="9144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ko-KR" sz="2400" i="1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Công nghiệp</a:t>
            </a:r>
            <a:r>
              <a:rPr lang="en-US" altLang="ko-KR" sz="2400" i="1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1932 giảm 2 lần so với năm 1929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43000" y="1574317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Nông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nghiệp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Khoảng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72%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nông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dân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Mĩ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bị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phá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sản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.</a:t>
            </a:r>
          </a:p>
          <a:p>
            <a:pPr lvl="0">
              <a:spcBef>
                <a:spcPct val="0"/>
              </a:spcBef>
            </a:pP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Tài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chính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Hàng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nghìn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ngân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hàng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và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thương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mại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phá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sản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2090" y="23583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Nạn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thất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nghiệp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và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nghèo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đói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Số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người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thất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nghiệp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lên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tới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hàng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chục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triệu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vào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năm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1933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13274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mẽ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VIẾT BÀI">
            <a:extLst>
              <a:ext uri="{FF2B5EF4-FFF2-40B4-BE49-F238E27FC236}">
                <a16:creationId xmlns:a16="http://schemas.microsoft.com/office/drawing/2014/main" id="{EF7E41E6-FFC6-46F4-8681-2A312E222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043">
            <a:off x="123076" y="205719"/>
            <a:ext cx="5730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9" grpId="0"/>
      <p:bldP spid="9" grpId="1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1259681"/>
            <a:ext cx="4660106" cy="474106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Text Box 3"/>
          <p:cNvSpPr txBox="1"/>
          <p:nvPr/>
        </p:nvSpPr>
        <p:spPr>
          <a:xfrm>
            <a:off x="-123825" y="5970905"/>
            <a:ext cx="48729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68. Dòng người thất nghiệp trên th</a:t>
            </a:r>
            <a:r>
              <a:rPr lang="en-US" altLang="vi-VN" sz="2400" b="1" dirty="0">
                <a:solidFill>
                  <a:schemeClr val="hlin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r>
              <a:rPr lang="en-US" altLang="vi-VN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vi-VN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628" name="Picture 4" descr="ban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38700" y="1402556"/>
            <a:ext cx="3200400" cy="4457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"/>
          <p:cNvGrpSpPr/>
          <p:nvPr/>
        </p:nvGrpSpPr>
        <p:grpSpPr>
          <a:xfrm>
            <a:off x="5343525" y="3917156"/>
            <a:ext cx="581025" cy="857250"/>
            <a:chOff x="3496" y="3456"/>
            <a:chExt cx="480" cy="392"/>
          </a:xfrm>
        </p:grpSpPr>
        <p:grpSp>
          <p:nvGrpSpPr>
            <p:cNvPr id="4" name="Group 6"/>
            <p:cNvGrpSpPr/>
            <p:nvPr/>
          </p:nvGrpSpPr>
          <p:grpSpPr>
            <a:xfrm>
              <a:off x="3496" y="3456"/>
              <a:ext cx="432" cy="376"/>
              <a:chOff x="3496" y="3456"/>
              <a:chExt cx="432" cy="376"/>
            </a:xfrm>
          </p:grpSpPr>
          <p:sp>
            <p:nvSpPr>
              <p:cNvPr id="26649" name="Line 7"/>
              <p:cNvSpPr/>
              <p:nvPr/>
            </p:nvSpPr>
            <p:spPr>
              <a:xfrm flipH="1">
                <a:off x="3496" y="3456"/>
                <a:ext cx="96" cy="288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650" name="Line 8"/>
              <p:cNvSpPr/>
              <p:nvPr/>
            </p:nvSpPr>
            <p:spPr>
              <a:xfrm>
                <a:off x="3584" y="3456"/>
                <a:ext cx="144" cy="336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651" name="Line 9"/>
              <p:cNvSpPr/>
              <p:nvPr/>
            </p:nvSpPr>
            <p:spPr>
              <a:xfrm flipV="1">
                <a:off x="3728" y="3696"/>
                <a:ext cx="48" cy="96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652" name="Line 10"/>
              <p:cNvSpPr/>
              <p:nvPr/>
            </p:nvSpPr>
            <p:spPr>
              <a:xfrm>
                <a:off x="3784" y="3688"/>
                <a:ext cx="144" cy="144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6648" name="Line 11"/>
            <p:cNvSpPr/>
            <p:nvPr/>
          </p:nvSpPr>
          <p:spPr>
            <a:xfrm flipV="1">
              <a:off x="3928" y="3752"/>
              <a:ext cx="48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43372" name="Freeform 12"/>
          <p:cNvSpPr/>
          <p:nvPr/>
        </p:nvSpPr>
        <p:spPr>
          <a:xfrm>
            <a:off x="5924550" y="2488406"/>
            <a:ext cx="514350" cy="2057400"/>
          </a:xfrm>
          <a:custGeom>
            <a:avLst/>
            <a:gdLst>
              <a:gd name="txL" fmla="*/ 0 w 432"/>
              <a:gd name="txT" fmla="*/ 0 h 920"/>
              <a:gd name="txR" fmla="*/ 432 w 432"/>
              <a:gd name="txB" fmla="*/ 920 h 920"/>
            </a:gdLst>
            <a:ahLst/>
            <a:cxnLst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0" y="2147483646"/>
              </a:cxn>
            </a:cxnLst>
            <a:rect l="txL" t="txT" r="txR" b="txB"/>
            <a:pathLst>
              <a:path w="432" h="920">
                <a:moveTo>
                  <a:pt x="432" y="0"/>
                </a:moveTo>
                <a:cubicBezTo>
                  <a:pt x="378" y="13"/>
                  <a:pt x="386" y="27"/>
                  <a:pt x="368" y="80"/>
                </a:cubicBezTo>
                <a:cubicBezTo>
                  <a:pt x="362" y="98"/>
                  <a:pt x="336" y="128"/>
                  <a:pt x="336" y="128"/>
                </a:cubicBezTo>
                <a:cubicBezTo>
                  <a:pt x="333" y="160"/>
                  <a:pt x="334" y="193"/>
                  <a:pt x="328" y="224"/>
                </a:cubicBezTo>
                <a:cubicBezTo>
                  <a:pt x="316" y="282"/>
                  <a:pt x="301" y="215"/>
                  <a:pt x="320" y="272"/>
                </a:cubicBezTo>
                <a:cubicBezTo>
                  <a:pt x="297" y="341"/>
                  <a:pt x="279" y="411"/>
                  <a:pt x="256" y="480"/>
                </a:cubicBezTo>
                <a:cubicBezTo>
                  <a:pt x="241" y="524"/>
                  <a:pt x="239" y="572"/>
                  <a:pt x="224" y="616"/>
                </a:cubicBezTo>
                <a:cubicBezTo>
                  <a:pt x="216" y="671"/>
                  <a:pt x="208" y="727"/>
                  <a:pt x="184" y="776"/>
                </a:cubicBezTo>
                <a:cubicBezTo>
                  <a:pt x="177" y="789"/>
                  <a:pt x="160" y="840"/>
                  <a:pt x="152" y="848"/>
                </a:cubicBezTo>
                <a:cubicBezTo>
                  <a:pt x="106" y="894"/>
                  <a:pt x="42" y="878"/>
                  <a:pt x="0" y="920"/>
                </a:cubicBezTo>
              </a:path>
            </a:pathLst>
          </a:custGeom>
          <a:noFill/>
          <a:ln w="3810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1350"/>
          </a:p>
        </p:txBody>
      </p:sp>
      <p:grpSp>
        <p:nvGrpSpPr>
          <p:cNvPr id="5" name="Group 13"/>
          <p:cNvGrpSpPr/>
          <p:nvPr/>
        </p:nvGrpSpPr>
        <p:grpSpPr>
          <a:xfrm>
            <a:off x="6438900" y="2431256"/>
            <a:ext cx="1028700" cy="2457450"/>
            <a:chOff x="4416" y="2832"/>
            <a:chExt cx="872" cy="1064"/>
          </a:xfrm>
        </p:grpSpPr>
        <p:sp>
          <p:nvSpPr>
            <p:cNvPr id="26641" name="Line 14"/>
            <p:cNvSpPr/>
            <p:nvPr/>
          </p:nvSpPr>
          <p:spPr>
            <a:xfrm>
              <a:off x="4416" y="2832"/>
              <a:ext cx="48" cy="144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6642" name="Line 15"/>
            <p:cNvSpPr/>
            <p:nvPr/>
          </p:nvSpPr>
          <p:spPr>
            <a:xfrm>
              <a:off x="4464" y="2976"/>
              <a:ext cx="96" cy="96"/>
            </a:xfrm>
            <a:prstGeom prst="line">
              <a:avLst/>
            </a:prstGeom>
            <a:ln w="381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</p:sp>
        <p:grpSp>
          <p:nvGrpSpPr>
            <p:cNvPr id="6" name="Group 16"/>
            <p:cNvGrpSpPr/>
            <p:nvPr/>
          </p:nvGrpSpPr>
          <p:grpSpPr>
            <a:xfrm>
              <a:off x="4560" y="3024"/>
              <a:ext cx="728" cy="872"/>
              <a:chOff x="4560" y="3024"/>
              <a:chExt cx="728" cy="872"/>
            </a:xfrm>
          </p:grpSpPr>
          <p:sp>
            <p:nvSpPr>
              <p:cNvPr id="26644" name="Line 17"/>
              <p:cNvSpPr/>
              <p:nvPr/>
            </p:nvSpPr>
            <p:spPr>
              <a:xfrm>
                <a:off x="4560" y="3072"/>
                <a:ext cx="96" cy="240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645" name="Line 18"/>
              <p:cNvSpPr/>
              <p:nvPr/>
            </p:nvSpPr>
            <p:spPr>
              <a:xfrm flipV="1">
                <a:off x="4656" y="3024"/>
                <a:ext cx="96" cy="288"/>
              </a:xfrm>
              <a:prstGeom prst="line">
                <a:avLst/>
              </a:prstGeom>
              <a:ln w="38100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646" name="Freeform 19"/>
              <p:cNvSpPr/>
              <p:nvPr/>
            </p:nvSpPr>
            <p:spPr>
              <a:xfrm>
                <a:off x="4744" y="3032"/>
                <a:ext cx="544" cy="864"/>
              </a:xfrm>
              <a:custGeom>
                <a:avLst/>
                <a:gdLst>
                  <a:gd name="txL" fmla="*/ 0 w 544"/>
                  <a:gd name="txT" fmla="*/ 0 h 864"/>
                  <a:gd name="txR" fmla="*/ 544 w 544"/>
                  <a:gd name="txB" fmla="*/ 864 h 864"/>
                </a:gdLst>
                <a:ahLst/>
                <a:cxnLst>
                  <a:cxn ang="0">
                    <a:pos x="0" y="0"/>
                  </a:cxn>
                  <a:cxn ang="0">
                    <a:pos x="48" y="72"/>
                  </a:cxn>
                  <a:cxn ang="0">
                    <a:pos x="72" y="120"/>
                  </a:cxn>
                  <a:cxn ang="0">
                    <a:pos x="80" y="168"/>
                  </a:cxn>
                  <a:cxn ang="0">
                    <a:pos x="104" y="216"/>
                  </a:cxn>
                  <a:cxn ang="0">
                    <a:pos x="136" y="288"/>
                  </a:cxn>
                  <a:cxn ang="0">
                    <a:pos x="184" y="424"/>
                  </a:cxn>
                  <a:cxn ang="0">
                    <a:pos x="224" y="496"/>
                  </a:cxn>
                  <a:cxn ang="0">
                    <a:pos x="336" y="800"/>
                  </a:cxn>
                  <a:cxn ang="0">
                    <a:pos x="392" y="864"/>
                  </a:cxn>
                  <a:cxn ang="0">
                    <a:pos x="464" y="824"/>
                  </a:cxn>
                  <a:cxn ang="0">
                    <a:pos x="520" y="752"/>
                  </a:cxn>
                  <a:cxn ang="0">
                    <a:pos x="544" y="728"/>
                  </a:cxn>
                </a:cxnLst>
                <a:rect l="txL" t="txT" r="txR" b="txB"/>
                <a:pathLst>
                  <a:path w="544" h="864">
                    <a:moveTo>
                      <a:pt x="0" y="0"/>
                    </a:moveTo>
                    <a:cubicBezTo>
                      <a:pt x="19" y="28"/>
                      <a:pt x="24" y="48"/>
                      <a:pt x="48" y="72"/>
                    </a:cubicBezTo>
                    <a:cubicBezTo>
                      <a:pt x="54" y="89"/>
                      <a:pt x="66" y="103"/>
                      <a:pt x="72" y="120"/>
                    </a:cubicBezTo>
                    <a:cubicBezTo>
                      <a:pt x="77" y="135"/>
                      <a:pt x="76" y="152"/>
                      <a:pt x="80" y="168"/>
                    </a:cubicBezTo>
                    <a:cubicBezTo>
                      <a:pt x="90" y="212"/>
                      <a:pt x="85" y="173"/>
                      <a:pt x="104" y="216"/>
                    </a:cubicBezTo>
                    <a:cubicBezTo>
                      <a:pt x="142" y="302"/>
                      <a:pt x="100" y="234"/>
                      <a:pt x="136" y="288"/>
                    </a:cubicBezTo>
                    <a:cubicBezTo>
                      <a:pt x="146" y="339"/>
                      <a:pt x="162" y="380"/>
                      <a:pt x="184" y="424"/>
                    </a:cubicBezTo>
                    <a:cubicBezTo>
                      <a:pt x="202" y="461"/>
                      <a:pt x="185" y="470"/>
                      <a:pt x="224" y="496"/>
                    </a:cubicBezTo>
                    <a:cubicBezTo>
                      <a:pt x="233" y="585"/>
                      <a:pt x="254" y="745"/>
                      <a:pt x="336" y="800"/>
                    </a:cubicBezTo>
                    <a:cubicBezTo>
                      <a:pt x="373" y="856"/>
                      <a:pt x="352" y="837"/>
                      <a:pt x="392" y="864"/>
                    </a:cubicBezTo>
                    <a:cubicBezTo>
                      <a:pt x="443" y="851"/>
                      <a:pt x="419" y="839"/>
                      <a:pt x="464" y="824"/>
                    </a:cubicBezTo>
                    <a:cubicBezTo>
                      <a:pt x="502" y="767"/>
                      <a:pt x="482" y="790"/>
                      <a:pt x="520" y="752"/>
                    </a:cubicBezTo>
                    <a:cubicBezTo>
                      <a:pt x="530" y="723"/>
                      <a:pt x="520" y="728"/>
                      <a:pt x="544" y="728"/>
                    </a:cubicBezTo>
                  </a:path>
                </a:pathLst>
              </a:custGeom>
              <a:noFill/>
              <a:ln w="38100" cap="flat" cmpd="sng">
                <a:solidFill>
                  <a:srgbClr val="0000FF">
                    <a:alpha val="10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1350"/>
              </a:p>
            </p:txBody>
          </p:sp>
        </p:grpSp>
      </p:grpSp>
      <p:sp>
        <p:nvSpPr>
          <p:cNvPr id="143380" name="Oval 20"/>
          <p:cNvSpPr/>
          <p:nvPr/>
        </p:nvSpPr>
        <p:spPr>
          <a:xfrm>
            <a:off x="6381750" y="2431256"/>
            <a:ext cx="82154" cy="82154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endParaRPr lang="vi-VN" altLang="vi-VN" sz="1500" b="1" dirty="0">
              <a:latin typeface=".VnTime" panose="020B72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143381" name="Text Box 2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algn="ctr" eaLnBrk="1" hangingPunct="1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 nặng của cuộc khủng hoảng kinh tế đè lên vai tầng lớp n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4" name="Text Box 22"/>
          <p:cNvSpPr txBox="1"/>
          <p:nvPr/>
        </p:nvSpPr>
        <p:spPr>
          <a:xfrm>
            <a:off x="6496050" y="2293144"/>
            <a:ext cx="571500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FontTx/>
              <a:buNone/>
            </a:pPr>
            <a:r>
              <a:rPr lang="en-US" altLang="vi-VN" sz="1200" dirty="0">
                <a:solidFill>
                  <a:srgbClr val="FF3300"/>
                </a:solidFill>
                <a:latin typeface="Arial" panose="020B0604020202020204" pitchFamily="34" charset="0"/>
              </a:rPr>
              <a:t>24,9%</a:t>
            </a:r>
          </a:p>
        </p:txBody>
      </p:sp>
      <p:sp>
        <p:nvSpPr>
          <p:cNvPr id="26635" name="Text Box 23"/>
          <p:cNvSpPr txBox="1"/>
          <p:nvPr/>
        </p:nvSpPr>
        <p:spPr>
          <a:xfrm>
            <a:off x="5810250" y="4602956"/>
            <a:ext cx="571500" cy="27559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FontTx/>
              <a:buNone/>
            </a:pPr>
            <a:r>
              <a:rPr lang="en-US" altLang="vi-VN" sz="1200" dirty="0">
                <a:solidFill>
                  <a:srgbClr val="FF3300"/>
                </a:solidFill>
                <a:latin typeface="Arial" panose="020B0604020202020204" pitchFamily="34" charset="0"/>
              </a:rPr>
              <a:t>1,9%</a:t>
            </a:r>
          </a:p>
        </p:txBody>
      </p:sp>
      <p:sp>
        <p:nvSpPr>
          <p:cNvPr id="26636" name="Text Box 24"/>
          <p:cNvSpPr txBox="1"/>
          <p:nvPr/>
        </p:nvSpPr>
        <p:spPr>
          <a:xfrm>
            <a:off x="6129020" y="5003165"/>
            <a:ext cx="605155" cy="22987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FontTx/>
              <a:buNone/>
            </a:pPr>
            <a:r>
              <a:rPr lang="en-US" altLang="vi-VN" sz="900" b="1" dirty="0">
                <a:solidFill>
                  <a:srgbClr val="FF3300"/>
                </a:solidFill>
                <a:latin typeface="Arial" panose="020B0604020202020204" pitchFamily="34" charset="0"/>
              </a:rPr>
              <a:t>1933</a:t>
            </a:r>
          </a:p>
        </p:txBody>
      </p:sp>
      <p:sp>
        <p:nvSpPr>
          <p:cNvPr id="26637" name="Text Box 26"/>
          <p:cNvSpPr txBox="1"/>
          <p:nvPr/>
        </p:nvSpPr>
        <p:spPr>
          <a:xfrm>
            <a:off x="4969510" y="5920105"/>
            <a:ext cx="3710940" cy="8299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đồ về tỉ lệ thất ngiệp ở Mĩ (1920 - 1946)</a:t>
            </a:r>
            <a:endParaRPr lang="en-US" altLang="vi-VN" sz="2400" b="1" dirty="0">
              <a:solidFill>
                <a:schemeClr val="hlin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638" name="Line 27"/>
          <p:cNvSpPr/>
          <p:nvPr/>
        </p:nvSpPr>
        <p:spPr>
          <a:xfrm>
            <a:off x="4724400" y="1231106"/>
            <a:ext cx="0" cy="4629150"/>
          </a:xfrm>
          <a:prstGeom prst="line">
            <a:avLst/>
          </a:prstGeom>
          <a:ln w="57150" cap="sq" cmpd="sng">
            <a:solidFill>
              <a:srgbClr val="FF33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2"/>
          <p:cNvSpPr/>
          <p:nvPr/>
        </p:nvSpPr>
        <p:spPr>
          <a:xfrm>
            <a:off x="25004" y="2431256"/>
            <a:ext cx="4524375" cy="3569494"/>
          </a:xfrm>
          <a:custGeom>
            <a:avLst/>
            <a:gdLst>
              <a:gd name="connsiteX0" fmla="*/ 3840480 w 6260123"/>
              <a:gd name="connsiteY0" fmla="*/ 1238035 h 4689195"/>
              <a:gd name="connsiteX1" fmla="*/ 3629464 w 6260123"/>
              <a:gd name="connsiteY1" fmla="*/ 1364644 h 4689195"/>
              <a:gd name="connsiteX2" fmla="*/ 3545058 w 6260123"/>
              <a:gd name="connsiteY2" fmla="*/ 1406847 h 4689195"/>
              <a:gd name="connsiteX3" fmla="*/ 3432516 w 6260123"/>
              <a:gd name="connsiteY3" fmla="*/ 1477185 h 4689195"/>
              <a:gd name="connsiteX4" fmla="*/ 3334043 w 6260123"/>
              <a:gd name="connsiteY4" fmla="*/ 1533456 h 4689195"/>
              <a:gd name="connsiteX5" fmla="*/ 3305907 w 6260123"/>
              <a:gd name="connsiteY5" fmla="*/ 1561591 h 4689195"/>
              <a:gd name="connsiteX6" fmla="*/ 3221501 w 6260123"/>
              <a:gd name="connsiteY6" fmla="*/ 1603795 h 4689195"/>
              <a:gd name="connsiteX7" fmla="*/ 3137095 w 6260123"/>
              <a:gd name="connsiteY7" fmla="*/ 1660065 h 4689195"/>
              <a:gd name="connsiteX8" fmla="*/ 3038621 w 6260123"/>
              <a:gd name="connsiteY8" fmla="*/ 1730404 h 4689195"/>
              <a:gd name="connsiteX9" fmla="*/ 2996418 w 6260123"/>
              <a:gd name="connsiteY9" fmla="*/ 1744471 h 4689195"/>
              <a:gd name="connsiteX10" fmla="*/ 2912012 w 6260123"/>
              <a:gd name="connsiteY10" fmla="*/ 1786675 h 4689195"/>
              <a:gd name="connsiteX11" fmla="*/ 2799470 w 6260123"/>
              <a:gd name="connsiteY11" fmla="*/ 1857013 h 4689195"/>
              <a:gd name="connsiteX12" fmla="*/ 2700996 w 6260123"/>
              <a:gd name="connsiteY12" fmla="*/ 1913284 h 4689195"/>
              <a:gd name="connsiteX13" fmla="*/ 2658793 w 6260123"/>
              <a:gd name="connsiteY13" fmla="*/ 1955487 h 4689195"/>
              <a:gd name="connsiteX14" fmla="*/ 2546252 w 6260123"/>
              <a:gd name="connsiteY14" fmla="*/ 1997690 h 4689195"/>
              <a:gd name="connsiteX15" fmla="*/ 2405575 w 6260123"/>
              <a:gd name="connsiteY15" fmla="*/ 2110231 h 4689195"/>
              <a:gd name="connsiteX16" fmla="*/ 2363372 w 6260123"/>
              <a:gd name="connsiteY16" fmla="*/ 2124299 h 4689195"/>
              <a:gd name="connsiteX17" fmla="*/ 2321169 w 6260123"/>
              <a:gd name="connsiteY17" fmla="*/ 2166502 h 4689195"/>
              <a:gd name="connsiteX18" fmla="*/ 2124221 w 6260123"/>
              <a:gd name="connsiteY18" fmla="*/ 2250908 h 4689195"/>
              <a:gd name="connsiteX19" fmla="*/ 2067950 w 6260123"/>
              <a:gd name="connsiteY19" fmla="*/ 2293111 h 4689195"/>
              <a:gd name="connsiteX20" fmla="*/ 1941341 w 6260123"/>
              <a:gd name="connsiteY20" fmla="*/ 2377518 h 4689195"/>
              <a:gd name="connsiteX21" fmla="*/ 1856935 w 6260123"/>
              <a:gd name="connsiteY21" fmla="*/ 2447856 h 4689195"/>
              <a:gd name="connsiteX22" fmla="*/ 1702190 w 6260123"/>
              <a:gd name="connsiteY22" fmla="*/ 2504127 h 4689195"/>
              <a:gd name="connsiteX23" fmla="*/ 1659987 w 6260123"/>
              <a:gd name="connsiteY23" fmla="*/ 2546330 h 4689195"/>
              <a:gd name="connsiteX24" fmla="*/ 1617784 w 6260123"/>
              <a:gd name="connsiteY24" fmla="*/ 2574465 h 4689195"/>
              <a:gd name="connsiteX25" fmla="*/ 1434904 w 6260123"/>
              <a:gd name="connsiteY25" fmla="*/ 2672939 h 4689195"/>
              <a:gd name="connsiteX26" fmla="*/ 1392701 w 6260123"/>
              <a:gd name="connsiteY26" fmla="*/ 2701075 h 4689195"/>
              <a:gd name="connsiteX27" fmla="*/ 1350498 w 6260123"/>
              <a:gd name="connsiteY27" fmla="*/ 2743278 h 4689195"/>
              <a:gd name="connsiteX28" fmla="*/ 1223889 w 6260123"/>
              <a:gd name="connsiteY28" fmla="*/ 2799548 h 4689195"/>
              <a:gd name="connsiteX29" fmla="*/ 1069144 w 6260123"/>
              <a:gd name="connsiteY29" fmla="*/ 2841751 h 4689195"/>
              <a:gd name="connsiteX30" fmla="*/ 970670 w 6260123"/>
              <a:gd name="connsiteY30" fmla="*/ 2926158 h 4689195"/>
              <a:gd name="connsiteX31" fmla="*/ 844061 w 6260123"/>
              <a:gd name="connsiteY31" fmla="*/ 2996496 h 4689195"/>
              <a:gd name="connsiteX32" fmla="*/ 731520 w 6260123"/>
              <a:gd name="connsiteY32" fmla="*/ 3052767 h 4689195"/>
              <a:gd name="connsiteX33" fmla="*/ 717452 w 6260123"/>
              <a:gd name="connsiteY33" fmla="*/ 3094970 h 4689195"/>
              <a:gd name="connsiteX34" fmla="*/ 647113 w 6260123"/>
              <a:gd name="connsiteY34" fmla="*/ 3137173 h 4689195"/>
              <a:gd name="connsiteX35" fmla="*/ 562707 w 6260123"/>
              <a:gd name="connsiteY35" fmla="*/ 3249715 h 4689195"/>
              <a:gd name="connsiteX36" fmla="*/ 393895 w 6260123"/>
              <a:gd name="connsiteY36" fmla="*/ 3390391 h 4689195"/>
              <a:gd name="connsiteX37" fmla="*/ 182880 w 6260123"/>
              <a:gd name="connsiteY37" fmla="*/ 3587339 h 4689195"/>
              <a:gd name="connsiteX38" fmla="*/ 140676 w 6260123"/>
              <a:gd name="connsiteY38" fmla="*/ 3629542 h 4689195"/>
              <a:gd name="connsiteX39" fmla="*/ 98473 w 6260123"/>
              <a:gd name="connsiteY39" fmla="*/ 3671745 h 4689195"/>
              <a:gd name="connsiteX40" fmla="*/ 84406 w 6260123"/>
              <a:gd name="connsiteY40" fmla="*/ 3728016 h 4689195"/>
              <a:gd name="connsiteX41" fmla="*/ 56270 w 6260123"/>
              <a:gd name="connsiteY41" fmla="*/ 3756151 h 4689195"/>
              <a:gd name="connsiteX42" fmla="*/ 14067 w 6260123"/>
              <a:gd name="connsiteY42" fmla="*/ 3882761 h 4689195"/>
              <a:gd name="connsiteX43" fmla="*/ 0 w 6260123"/>
              <a:gd name="connsiteY43" fmla="*/ 3924964 h 4689195"/>
              <a:gd name="connsiteX44" fmla="*/ 14067 w 6260123"/>
              <a:gd name="connsiteY44" fmla="*/ 4234453 h 4689195"/>
              <a:gd name="connsiteX45" fmla="*/ 28135 w 6260123"/>
              <a:gd name="connsiteY45" fmla="*/ 4276656 h 4689195"/>
              <a:gd name="connsiteX46" fmla="*/ 56270 w 6260123"/>
              <a:gd name="connsiteY46" fmla="*/ 4318859 h 4689195"/>
              <a:gd name="connsiteX47" fmla="*/ 70338 w 6260123"/>
              <a:gd name="connsiteY47" fmla="*/ 4403265 h 4689195"/>
              <a:gd name="connsiteX48" fmla="*/ 98473 w 6260123"/>
              <a:gd name="connsiteY48" fmla="*/ 4431401 h 4689195"/>
              <a:gd name="connsiteX49" fmla="*/ 112541 w 6260123"/>
              <a:gd name="connsiteY49" fmla="*/ 4473604 h 4689195"/>
              <a:gd name="connsiteX50" fmla="*/ 154744 w 6260123"/>
              <a:gd name="connsiteY50" fmla="*/ 4515807 h 4689195"/>
              <a:gd name="connsiteX51" fmla="*/ 182880 w 6260123"/>
              <a:gd name="connsiteY51" fmla="*/ 4558010 h 4689195"/>
              <a:gd name="connsiteX52" fmla="*/ 239150 w 6260123"/>
              <a:gd name="connsiteY52" fmla="*/ 4614281 h 4689195"/>
              <a:gd name="connsiteX53" fmla="*/ 1083212 w 6260123"/>
              <a:gd name="connsiteY53" fmla="*/ 4642416 h 4689195"/>
              <a:gd name="connsiteX54" fmla="*/ 1125415 w 6260123"/>
              <a:gd name="connsiteY54" fmla="*/ 4656484 h 4689195"/>
              <a:gd name="connsiteX55" fmla="*/ 1885070 w 6260123"/>
              <a:gd name="connsiteY55" fmla="*/ 4670551 h 4689195"/>
              <a:gd name="connsiteX56" fmla="*/ 1955409 w 6260123"/>
              <a:gd name="connsiteY56" fmla="*/ 4642416 h 4689195"/>
              <a:gd name="connsiteX57" fmla="*/ 1997612 w 6260123"/>
              <a:gd name="connsiteY57" fmla="*/ 4628348 h 4689195"/>
              <a:gd name="connsiteX58" fmla="*/ 2082018 w 6260123"/>
              <a:gd name="connsiteY58" fmla="*/ 4558010 h 4689195"/>
              <a:gd name="connsiteX59" fmla="*/ 2138289 w 6260123"/>
              <a:gd name="connsiteY59" fmla="*/ 4515807 h 4689195"/>
              <a:gd name="connsiteX60" fmla="*/ 2208627 w 6260123"/>
              <a:gd name="connsiteY60" fmla="*/ 4459536 h 4689195"/>
              <a:gd name="connsiteX61" fmla="*/ 2293033 w 6260123"/>
              <a:gd name="connsiteY61" fmla="*/ 4375130 h 4689195"/>
              <a:gd name="connsiteX62" fmla="*/ 2335236 w 6260123"/>
              <a:gd name="connsiteY62" fmla="*/ 4346995 h 4689195"/>
              <a:gd name="connsiteX63" fmla="*/ 2391507 w 6260123"/>
              <a:gd name="connsiteY63" fmla="*/ 4304791 h 4689195"/>
              <a:gd name="connsiteX64" fmla="*/ 2461846 w 6260123"/>
              <a:gd name="connsiteY64" fmla="*/ 4290724 h 4689195"/>
              <a:gd name="connsiteX65" fmla="*/ 2518116 w 6260123"/>
              <a:gd name="connsiteY65" fmla="*/ 4248521 h 4689195"/>
              <a:gd name="connsiteX66" fmla="*/ 2546252 w 6260123"/>
              <a:gd name="connsiteY66" fmla="*/ 4220385 h 4689195"/>
              <a:gd name="connsiteX67" fmla="*/ 2588455 w 6260123"/>
              <a:gd name="connsiteY67" fmla="*/ 4206318 h 4689195"/>
              <a:gd name="connsiteX68" fmla="*/ 2644726 w 6260123"/>
              <a:gd name="connsiteY68" fmla="*/ 4164115 h 4689195"/>
              <a:gd name="connsiteX69" fmla="*/ 2686929 w 6260123"/>
              <a:gd name="connsiteY69" fmla="*/ 4135979 h 4689195"/>
              <a:gd name="connsiteX70" fmla="*/ 2771335 w 6260123"/>
              <a:gd name="connsiteY70" fmla="*/ 4079708 h 4689195"/>
              <a:gd name="connsiteX71" fmla="*/ 2855741 w 6260123"/>
              <a:gd name="connsiteY71" fmla="*/ 4009370 h 4689195"/>
              <a:gd name="connsiteX72" fmla="*/ 2940147 w 6260123"/>
              <a:gd name="connsiteY72" fmla="*/ 3953099 h 4689195"/>
              <a:gd name="connsiteX73" fmla="*/ 2968283 w 6260123"/>
              <a:gd name="connsiteY73" fmla="*/ 3924964 h 4689195"/>
              <a:gd name="connsiteX74" fmla="*/ 3066756 w 6260123"/>
              <a:gd name="connsiteY74" fmla="*/ 3840558 h 4689195"/>
              <a:gd name="connsiteX75" fmla="*/ 3137095 w 6260123"/>
              <a:gd name="connsiteY75" fmla="*/ 3756151 h 4689195"/>
              <a:gd name="connsiteX76" fmla="*/ 3179298 w 6260123"/>
              <a:gd name="connsiteY76" fmla="*/ 3699881 h 4689195"/>
              <a:gd name="connsiteX77" fmla="*/ 3263704 w 6260123"/>
              <a:gd name="connsiteY77" fmla="*/ 3615475 h 4689195"/>
              <a:gd name="connsiteX78" fmla="*/ 3305907 w 6260123"/>
              <a:gd name="connsiteY78" fmla="*/ 3545136 h 4689195"/>
              <a:gd name="connsiteX79" fmla="*/ 3319975 w 6260123"/>
              <a:gd name="connsiteY79" fmla="*/ 3502933 h 4689195"/>
              <a:gd name="connsiteX80" fmla="*/ 3348110 w 6260123"/>
              <a:gd name="connsiteY80" fmla="*/ 3460730 h 4689195"/>
              <a:gd name="connsiteX81" fmla="*/ 3362178 w 6260123"/>
              <a:gd name="connsiteY81" fmla="*/ 3418527 h 4689195"/>
              <a:gd name="connsiteX82" fmla="*/ 3404381 w 6260123"/>
              <a:gd name="connsiteY82" fmla="*/ 3376324 h 4689195"/>
              <a:gd name="connsiteX83" fmla="*/ 3530990 w 6260123"/>
              <a:gd name="connsiteY83" fmla="*/ 3235647 h 4689195"/>
              <a:gd name="connsiteX84" fmla="*/ 3601329 w 6260123"/>
              <a:gd name="connsiteY84" fmla="*/ 3123105 h 4689195"/>
              <a:gd name="connsiteX85" fmla="*/ 3685735 w 6260123"/>
              <a:gd name="connsiteY85" fmla="*/ 3038699 h 4689195"/>
              <a:gd name="connsiteX86" fmla="*/ 3742006 w 6260123"/>
              <a:gd name="connsiteY86" fmla="*/ 2982428 h 4689195"/>
              <a:gd name="connsiteX87" fmla="*/ 3784209 w 6260123"/>
              <a:gd name="connsiteY87" fmla="*/ 2912090 h 4689195"/>
              <a:gd name="connsiteX88" fmla="*/ 3826412 w 6260123"/>
              <a:gd name="connsiteY88" fmla="*/ 2855819 h 4689195"/>
              <a:gd name="connsiteX89" fmla="*/ 3938953 w 6260123"/>
              <a:gd name="connsiteY89" fmla="*/ 2743278 h 4689195"/>
              <a:gd name="connsiteX90" fmla="*/ 4023360 w 6260123"/>
              <a:gd name="connsiteY90" fmla="*/ 2658871 h 4689195"/>
              <a:gd name="connsiteX91" fmla="*/ 4065563 w 6260123"/>
              <a:gd name="connsiteY91" fmla="*/ 2616668 h 4689195"/>
              <a:gd name="connsiteX92" fmla="*/ 4192172 w 6260123"/>
              <a:gd name="connsiteY92" fmla="*/ 2532262 h 4689195"/>
              <a:gd name="connsiteX93" fmla="*/ 4248443 w 6260123"/>
              <a:gd name="connsiteY93" fmla="*/ 2447856 h 4689195"/>
              <a:gd name="connsiteX94" fmla="*/ 4318781 w 6260123"/>
              <a:gd name="connsiteY94" fmla="*/ 2433788 h 4689195"/>
              <a:gd name="connsiteX95" fmla="*/ 4417255 w 6260123"/>
              <a:gd name="connsiteY95" fmla="*/ 2349382 h 4689195"/>
              <a:gd name="connsiteX96" fmla="*/ 4459458 w 6260123"/>
              <a:gd name="connsiteY96" fmla="*/ 2307179 h 4689195"/>
              <a:gd name="connsiteX97" fmla="*/ 4501661 w 6260123"/>
              <a:gd name="connsiteY97" fmla="*/ 2279044 h 4689195"/>
              <a:gd name="connsiteX98" fmla="*/ 4628270 w 6260123"/>
              <a:gd name="connsiteY98" fmla="*/ 2180570 h 4689195"/>
              <a:gd name="connsiteX99" fmla="*/ 4656406 w 6260123"/>
              <a:gd name="connsiteY99" fmla="*/ 2152435 h 4689195"/>
              <a:gd name="connsiteX100" fmla="*/ 4698609 w 6260123"/>
              <a:gd name="connsiteY100" fmla="*/ 2138367 h 4689195"/>
              <a:gd name="connsiteX101" fmla="*/ 4825218 w 6260123"/>
              <a:gd name="connsiteY101" fmla="*/ 2025825 h 4689195"/>
              <a:gd name="connsiteX102" fmla="*/ 4867421 w 6260123"/>
              <a:gd name="connsiteY102" fmla="*/ 2011758 h 4689195"/>
              <a:gd name="connsiteX103" fmla="*/ 4909624 w 6260123"/>
              <a:gd name="connsiteY103" fmla="*/ 1969555 h 4689195"/>
              <a:gd name="connsiteX104" fmla="*/ 4951827 w 6260123"/>
              <a:gd name="connsiteY104" fmla="*/ 1941419 h 4689195"/>
              <a:gd name="connsiteX105" fmla="*/ 5078436 w 6260123"/>
              <a:gd name="connsiteY105" fmla="*/ 1885148 h 4689195"/>
              <a:gd name="connsiteX106" fmla="*/ 5176910 w 6260123"/>
              <a:gd name="connsiteY106" fmla="*/ 1814810 h 4689195"/>
              <a:gd name="connsiteX107" fmla="*/ 5219113 w 6260123"/>
              <a:gd name="connsiteY107" fmla="*/ 1800742 h 4689195"/>
              <a:gd name="connsiteX108" fmla="*/ 5289452 w 6260123"/>
              <a:gd name="connsiteY108" fmla="*/ 1758539 h 4689195"/>
              <a:gd name="connsiteX109" fmla="*/ 5373858 w 6260123"/>
              <a:gd name="connsiteY109" fmla="*/ 1674133 h 4689195"/>
              <a:gd name="connsiteX110" fmla="*/ 5387926 w 6260123"/>
              <a:gd name="connsiteY110" fmla="*/ 1603795 h 4689195"/>
              <a:gd name="connsiteX111" fmla="*/ 5472332 w 6260123"/>
              <a:gd name="connsiteY111" fmla="*/ 1547524 h 4689195"/>
              <a:gd name="connsiteX112" fmla="*/ 5542670 w 6260123"/>
              <a:gd name="connsiteY112" fmla="*/ 1477185 h 4689195"/>
              <a:gd name="connsiteX113" fmla="*/ 5556738 w 6260123"/>
              <a:gd name="connsiteY113" fmla="*/ 1434982 h 4689195"/>
              <a:gd name="connsiteX114" fmla="*/ 5598941 w 6260123"/>
              <a:gd name="connsiteY114" fmla="*/ 1392779 h 4689195"/>
              <a:gd name="connsiteX115" fmla="*/ 5627076 w 6260123"/>
              <a:gd name="connsiteY115" fmla="*/ 1350576 h 4689195"/>
              <a:gd name="connsiteX116" fmla="*/ 5641144 w 6260123"/>
              <a:gd name="connsiteY116" fmla="*/ 1308373 h 4689195"/>
              <a:gd name="connsiteX117" fmla="*/ 5683347 w 6260123"/>
              <a:gd name="connsiteY117" fmla="*/ 1294305 h 4689195"/>
              <a:gd name="connsiteX118" fmla="*/ 5711483 w 6260123"/>
              <a:gd name="connsiteY118" fmla="*/ 1252102 h 4689195"/>
              <a:gd name="connsiteX119" fmla="*/ 5753686 w 6260123"/>
              <a:gd name="connsiteY119" fmla="*/ 1209899 h 4689195"/>
              <a:gd name="connsiteX120" fmla="*/ 5767753 w 6260123"/>
              <a:gd name="connsiteY120" fmla="*/ 1167696 h 4689195"/>
              <a:gd name="connsiteX121" fmla="*/ 5852160 w 6260123"/>
              <a:gd name="connsiteY121" fmla="*/ 1083290 h 4689195"/>
              <a:gd name="connsiteX122" fmla="*/ 5936566 w 6260123"/>
              <a:gd name="connsiteY122" fmla="*/ 914478 h 4689195"/>
              <a:gd name="connsiteX123" fmla="*/ 6006904 w 6260123"/>
              <a:gd name="connsiteY123" fmla="*/ 830071 h 4689195"/>
              <a:gd name="connsiteX124" fmla="*/ 6020972 w 6260123"/>
              <a:gd name="connsiteY124" fmla="*/ 759733 h 4689195"/>
              <a:gd name="connsiteX125" fmla="*/ 6063175 w 6260123"/>
              <a:gd name="connsiteY125" fmla="*/ 717530 h 4689195"/>
              <a:gd name="connsiteX126" fmla="*/ 6133513 w 6260123"/>
              <a:gd name="connsiteY126" fmla="*/ 619056 h 4689195"/>
              <a:gd name="connsiteX127" fmla="*/ 6175716 w 6260123"/>
              <a:gd name="connsiteY127" fmla="*/ 534650 h 4689195"/>
              <a:gd name="connsiteX128" fmla="*/ 6189784 w 6260123"/>
              <a:gd name="connsiteY128" fmla="*/ 492447 h 4689195"/>
              <a:gd name="connsiteX129" fmla="*/ 6217920 w 6260123"/>
              <a:gd name="connsiteY129" fmla="*/ 422108 h 4689195"/>
              <a:gd name="connsiteX130" fmla="*/ 6260123 w 6260123"/>
              <a:gd name="connsiteY130" fmla="*/ 295499 h 4689195"/>
              <a:gd name="connsiteX131" fmla="*/ 6246055 w 6260123"/>
              <a:gd name="connsiteY131" fmla="*/ 28213 h 4689195"/>
              <a:gd name="connsiteX132" fmla="*/ 6203852 w 6260123"/>
              <a:gd name="connsiteY132" fmla="*/ 78 h 4689195"/>
              <a:gd name="connsiteX133" fmla="*/ 6049107 w 6260123"/>
              <a:gd name="connsiteY133" fmla="*/ 42281 h 4689195"/>
              <a:gd name="connsiteX134" fmla="*/ 5950633 w 6260123"/>
              <a:gd name="connsiteY134" fmla="*/ 98551 h 4689195"/>
              <a:gd name="connsiteX135" fmla="*/ 5908430 w 6260123"/>
              <a:gd name="connsiteY135" fmla="*/ 126687 h 4689195"/>
              <a:gd name="connsiteX136" fmla="*/ 5838092 w 6260123"/>
              <a:gd name="connsiteY136" fmla="*/ 140755 h 4689195"/>
              <a:gd name="connsiteX137" fmla="*/ 5795889 w 6260123"/>
              <a:gd name="connsiteY137" fmla="*/ 168890 h 4689195"/>
              <a:gd name="connsiteX138" fmla="*/ 5753686 w 6260123"/>
              <a:gd name="connsiteY138" fmla="*/ 182958 h 4689195"/>
              <a:gd name="connsiteX139" fmla="*/ 5697415 w 6260123"/>
              <a:gd name="connsiteY139" fmla="*/ 211093 h 4689195"/>
              <a:gd name="connsiteX140" fmla="*/ 5627076 w 6260123"/>
              <a:gd name="connsiteY140" fmla="*/ 253296 h 4689195"/>
              <a:gd name="connsiteX141" fmla="*/ 5570806 w 6260123"/>
              <a:gd name="connsiteY141" fmla="*/ 295499 h 4689195"/>
              <a:gd name="connsiteX142" fmla="*/ 5458264 w 6260123"/>
              <a:gd name="connsiteY142" fmla="*/ 351770 h 4689195"/>
              <a:gd name="connsiteX143" fmla="*/ 5401993 w 6260123"/>
              <a:gd name="connsiteY143" fmla="*/ 393973 h 4689195"/>
              <a:gd name="connsiteX144" fmla="*/ 5359790 w 6260123"/>
              <a:gd name="connsiteY144" fmla="*/ 436176 h 4689195"/>
              <a:gd name="connsiteX145" fmla="*/ 5275384 w 6260123"/>
              <a:gd name="connsiteY145" fmla="*/ 464311 h 4689195"/>
              <a:gd name="connsiteX146" fmla="*/ 5120640 w 6260123"/>
              <a:gd name="connsiteY146" fmla="*/ 520582 h 4689195"/>
              <a:gd name="connsiteX147" fmla="*/ 5078436 w 6260123"/>
              <a:gd name="connsiteY147" fmla="*/ 548718 h 4689195"/>
              <a:gd name="connsiteX148" fmla="*/ 4937760 w 6260123"/>
              <a:gd name="connsiteY148" fmla="*/ 604988 h 4689195"/>
              <a:gd name="connsiteX149" fmla="*/ 4895556 w 6260123"/>
              <a:gd name="connsiteY149" fmla="*/ 633124 h 4689195"/>
              <a:gd name="connsiteX150" fmla="*/ 4600135 w 6260123"/>
              <a:gd name="connsiteY150" fmla="*/ 759733 h 4689195"/>
              <a:gd name="connsiteX151" fmla="*/ 4515729 w 6260123"/>
              <a:gd name="connsiteY151" fmla="*/ 801936 h 4689195"/>
              <a:gd name="connsiteX152" fmla="*/ 4431323 w 6260123"/>
              <a:gd name="connsiteY152" fmla="*/ 858207 h 4689195"/>
              <a:gd name="connsiteX153" fmla="*/ 4360984 w 6260123"/>
              <a:gd name="connsiteY153" fmla="*/ 900410 h 4689195"/>
              <a:gd name="connsiteX154" fmla="*/ 4304713 w 6260123"/>
              <a:gd name="connsiteY154" fmla="*/ 942613 h 4689195"/>
              <a:gd name="connsiteX155" fmla="*/ 4234375 w 6260123"/>
              <a:gd name="connsiteY155" fmla="*/ 970748 h 4689195"/>
              <a:gd name="connsiteX156" fmla="*/ 4178104 w 6260123"/>
              <a:gd name="connsiteY156" fmla="*/ 1012951 h 4689195"/>
              <a:gd name="connsiteX157" fmla="*/ 4093698 w 6260123"/>
              <a:gd name="connsiteY157" fmla="*/ 1027019 h 4689195"/>
              <a:gd name="connsiteX158" fmla="*/ 4065563 w 6260123"/>
              <a:gd name="connsiteY158" fmla="*/ 1055155 h 4689195"/>
              <a:gd name="connsiteX159" fmla="*/ 3967089 w 6260123"/>
              <a:gd name="connsiteY159" fmla="*/ 1097358 h 4689195"/>
              <a:gd name="connsiteX160" fmla="*/ 3854547 w 6260123"/>
              <a:gd name="connsiteY160" fmla="*/ 1153628 h 4689195"/>
              <a:gd name="connsiteX161" fmla="*/ 3798276 w 6260123"/>
              <a:gd name="connsiteY161" fmla="*/ 1195831 h 4689195"/>
              <a:gd name="connsiteX162" fmla="*/ 3727938 w 6260123"/>
              <a:gd name="connsiteY162" fmla="*/ 1223967 h 4689195"/>
              <a:gd name="connsiteX163" fmla="*/ 3685735 w 6260123"/>
              <a:gd name="connsiteY163" fmla="*/ 1266170 h 468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260123" h="4689195">
                <a:moveTo>
                  <a:pt x="3840480" y="1238035"/>
                </a:moveTo>
                <a:cubicBezTo>
                  <a:pt x="3721563" y="1356950"/>
                  <a:pt x="3820523" y="1276463"/>
                  <a:pt x="3629464" y="1364644"/>
                </a:cubicBezTo>
                <a:cubicBezTo>
                  <a:pt x="3487654" y="1430095"/>
                  <a:pt x="3679841" y="1361918"/>
                  <a:pt x="3545058" y="1406847"/>
                </a:cubicBezTo>
                <a:cubicBezTo>
                  <a:pt x="3443018" y="1508887"/>
                  <a:pt x="3574613" y="1388375"/>
                  <a:pt x="3432516" y="1477185"/>
                </a:cubicBezTo>
                <a:cubicBezTo>
                  <a:pt x="3320764" y="1547029"/>
                  <a:pt x="3463916" y="1500987"/>
                  <a:pt x="3334043" y="1533456"/>
                </a:cubicBezTo>
                <a:cubicBezTo>
                  <a:pt x="3324664" y="1542834"/>
                  <a:pt x="3317280" y="1554767"/>
                  <a:pt x="3305907" y="1561591"/>
                </a:cubicBezTo>
                <a:cubicBezTo>
                  <a:pt x="3215273" y="1615971"/>
                  <a:pt x="3312974" y="1527567"/>
                  <a:pt x="3221501" y="1603795"/>
                </a:cubicBezTo>
                <a:cubicBezTo>
                  <a:pt x="3151252" y="1662337"/>
                  <a:pt x="3211261" y="1635344"/>
                  <a:pt x="3137095" y="1660065"/>
                </a:cubicBezTo>
                <a:cubicBezTo>
                  <a:pt x="3124356" y="1669619"/>
                  <a:pt x="3059187" y="1720121"/>
                  <a:pt x="3038621" y="1730404"/>
                </a:cubicBezTo>
                <a:cubicBezTo>
                  <a:pt x="3025358" y="1737036"/>
                  <a:pt x="3010486" y="1739782"/>
                  <a:pt x="2996418" y="1744471"/>
                </a:cubicBezTo>
                <a:cubicBezTo>
                  <a:pt x="2825687" y="1858294"/>
                  <a:pt x="3072159" y="1699322"/>
                  <a:pt x="2912012" y="1786675"/>
                </a:cubicBezTo>
                <a:cubicBezTo>
                  <a:pt x="2873175" y="1807858"/>
                  <a:pt x="2837404" y="1834253"/>
                  <a:pt x="2799470" y="1857013"/>
                </a:cubicBezTo>
                <a:cubicBezTo>
                  <a:pt x="2767052" y="1876464"/>
                  <a:pt x="2727729" y="1886551"/>
                  <a:pt x="2700996" y="1913284"/>
                </a:cubicBezTo>
                <a:cubicBezTo>
                  <a:pt x="2686928" y="1927352"/>
                  <a:pt x="2675664" y="1944943"/>
                  <a:pt x="2658793" y="1955487"/>
                </a:cubicBezTo>
                <a:cubicBezTo>
                  <a:pt x="2639571" y="1967501"/>
                  <a:pt x="2574309" y="1988337"/>
                  <a:pt x="2546252" y="1997690"/>
                </a:cubicBezTo>
                <a:cubicBezTo>
                  <a:pt x="2499360" y="2035204"/>
                  <a:pt x="2454949" y="2076049"/>
                  <a:pt x="2405575" y="2110231"/>
                </a:cubicBezTo>
                <a:cubicBezTo>
                  <a:pt x="2393383" y="2118672"/>
                  <a:pt x="2375710" y="2116074"/>
                  <a:pt x="2363372" y="2124299"/>
                </a:cubicBezTo>
                <a:cubicBezTo>
                  <a:pt x="2346819" y="2135335"/>
                  <a:pt x="2338752" y="2157194"/>
                  <a:pt x="2321169" y="2166502"/>
                </a:cubicBezTo>
                <a:cubicBezTo>
                  <a:pt x="2258045" y="2199920"/>
                  <a:pt x="2188105" y="2218966"/>
                  <a:pt x="2124221" y="2250908"/>
                </a:cubicBezTo>
                <a:cubicBezTo>
                  <a:pt x="2103250" y="2261393"/>
                  <a:pt x="2087227" y="2279765"/>
                  <a:pt x="2067950" y="2293111"/>
                </a:cubicBezTo>
                <a:cubicBezTo>
                  <a:pt x="2026247" y="2321983"/>
                  <a:pt x="1977207" y="2341652"/>
                  <a:pt x="1941341" y="2377518"/>
                </a:cubicBezTo>
                <a:cubicBezTo>
                  <a:pt x="1915990" y="2402869"/>
                  <a:pt x="1891210" y="2433167"/>
                  <a:pt x="1856935" y="2447856"/>
                </a:cubicBezTo>
                <a:cubicBezTo>
                  <a:pt x="1806487" y="2469477"/>
                  <a:pt x="1753772" y="2485370"/>
                  <a:pt x="1702190" y="2504127"/>
                </a:cubicBezTo>
                <a:cubicBezTo>
                  <a:pt x="1688122" y="2518195"/>
                  <a:pt x="1675271" y="2533594"/>
                  <a:pt x="1659987" y="2546330"/>
                </a:cubicBezTo>
                <a:cubicBezTo>
                  <a:pt x="1646999" y="2557154"/>
                  <a:pt x="1632520" y="2566176"/>
                  <a:pt x="1617784" y="2574465"/>
                </a:cubicBezTo>
                <a:cubicBezTo>
                  <a:pt x="1557440" y="2608409"/>
                  <a:pt x="1495248" y="2638995"/>
                  <a:pt x="1434904" y="2672939"/>
                </a:cubicBezTo>
                <a:cubicBezTo>
                  <a:pt x="1420168" y="2681228"/>
                  <a:pt x="1405690" y="2690251"/>
                  <a:pt x="1392701" y="2701075"/>
                </a:cubicBezTo>
                <a:cubicBezTo>
                  <a:pt x="1377418" y="2713811"/>
                  <a:pt x="1367683" y="2733254"/>
                  <a:pt x="1350498" y="2743278"/>
                </a:cubicBezTo>
                <a:cubicBezTo>
                  <a:pt x="1310606" y="2766548"/>
                  <a:pt x="1266092" y="2780791"/>
                  <a:pt x="1223889" y="2799548"/>
                </a:cubicBezTo>
                <a:cubicBezTo>
                  <a:pt x="1157641" y="2865796"/>
                  <a:pt x="1234824" y="2800331"/>
                  <a:pt x="1069144" y="2841751"/>
                </a:cubicBezTo>
                <a:cubicBezTo>
                  <a:pt x="1037305" y="2849711"/>
                  <a:pt x="988008" y="2912673"/>
                  <a:pt x="970670" y="2926158"/>
                </a:cubicBezTo>
                <a:cubicBezTo>
                  <a:pt x="938872" y="2950890"/>
                  <a:pt x="881437" y="2977808"/>
                  <a:pt x="844061" y="2996496"/>
                </a:cubicBezTo>
                <a:cubicBezTo>
                  <a:pt x="680290" y="3160267"/>
                  <a:pt x="947152" y="2909011"/>
                  <a:pt x="731520" y="3052767"/>
                </a:cubicBezTo>
                <a:cubicBezTo>
                  <a:pt x="719182" y="3060992"/>
                  <a:pt x="727938" y="3084485"/>
                  <a:pt x="717452" y="3094970"/>
                </a:cubicBezTo>
                <a:cubicBezTo>
                  <a:pt x="698118" y="3114304"/>
                  <a:pt x="668987" y="3120767"/>
                  <a:pt x="647113" y="3137173"/>
                </a:cubicBezTo>
                <a:cubicBezTo>
                  <a:pt x="590146" y="3179898"/>
                  <a:pt x="608864" y="3188172"/>
                  <a:pt x="562707" y="3249715"/>
                </a:cubicBezTo>
                <a:cubicBezTo>
                  <a:pt x="529653" y="3293787"/>
                  <a:pt x="410020" y="3376281"/>
                  <a:pt x="393895" y="3390391"/>
                </a:cubicBezTo>
                <a:cubicBezTo>
                  <a:pt x="321486" y="3453749"/>
                  <a:pt x="252830" y="3521276"/>
                  <a:pt x="182880" y="3587339"/>
                </a:cubicBezTo>
                <a:cubicBezTo>
                  <a:pt x="168416" y="3600999"/>
                  <a:pt x="154744" y="3615474"/>
                  <a:pt x="140676" y="3629542"/>
                </a:cubicBezTo>
                <a:lnTo>
                  <a:pt x="98473" y="3671745"/>
                </a:lnTo>
                <a:cubicBezTo>
                  <a:pt x="93784" y="3690502"/>
                  <a:pt x="93053" y="3710723"/>
                  <a:pt x="84406" y="3728016"/>
                </a:cubicBezTo>
                <a:cubicBezTo>
                  <a:pt x="78475" y="3739879"/>
                  <a:pt x="61758" y="3744077"/>
                  <a:pt x="56270" y="3756151"/>
                </a:cubicBezTo>
                <a:cubicBezTo>
                  <a:pt x="37861" y="3796650"/>
                  <a:pt x="28135" y="3840558"/>
                  <a:pt x="14067" y="3882761"/>
                </a:cubicBezTo>
                <a:lnTo>
                  <a:pt x="0" y="3924964"/>
                </a:lnTo>
                <a:cubicBezTo>
                  <a:pt x="4689" y="4028127"/>
                  <a:pt x="5832" y="4131512"/>
                  <a:pt x="14067" y="4234453"/>
                </a:cubicBezTo>
                <a:cubicBezTo>
                  <a:pt x="15249" y="4249234"/>
                  <a:pt x="21503" y="4263393"/>
                  <a:pt x="28135" y="4276656"/>
                </a:cubicBezTo>
                <a:cubicBezTo>
                  <a:pt x="35696" y="4291778"/>
                  <a:pt x="46892" y="4304791"/>
                  <a:pt x="56270" y="4318859"/>
                </a:cubicBezTo>
                <a:cubicBezTo>
                  <a:pt x="60959" y="4346994"/>
                  <a:pt x="60323" y="4376558"/>
                  <a:pt x="70338" y="4403265"/>
                </a:cubicBezTo>
                <a:cubicBezTo>
                  <a:pt x="74995" y="4415684"/>
                  <a:pt x="91649" y="4420028"/>
                  <a:pt x="98473" y="4431401"/>
                </a:cubicBezTo>
                <a:cubicBezTo>
                  <a:pt x="106102" y="4444117"/>
                  <a:pt x="104316" y="4461266"/>
                  <a:pt x="112541" y="4473604"/>
                </a:cubicBezTo>
                <a:cubicBezTo>
                  <a:pt x="123577" y="4490157"/>
                  <a:pt x="142008" y="4500524"/>
                  <a:pt x="154744" y="4515807"/>
                </a:cubicBezTo>
                <a:cubicBezTo>
                  <a:pt x="165568" y="4528796"/>
                  <a:pt x="173501" y="4543942"/>
                  <a:pt x="182880" y="4558010"/>
                </a:cubicBezTo>
                <a:cubicBezTo>
                  <a:pt x="196191" y="4597944"/>
                  <a:pt x="188325" y="4611861"/>
                  <a:pt x="239150" y="4614281"/>
                </a:cubicBezTo>
                <a:cubicBezTo>
                  <a:pt x="520342" y="4627671"/>
                  <a:pt x="801858" y="4633038"/>
                  <a:pt x="1083212" y="4642416"/>
                </a:cubicBezTo>
                <a:cubicBezTo>
                  <a:pt x="1097280" y="4647105"/>
                  <a:pt x="1110812" y="4653907"/>
                  <a:pt x="1125415" y="4656484"/>
                </a:cubicBezTo>
                <a:cubicBezTo>
                  <a:pt x="1444254" y="4712749"/>
                  <a:pt x="1436723" y="4681760"/>
                  <a:pt x="1885070" y="4670551"/>
                </a:cubicBezTo>
                <a:cubicBezTo>
                  <a:pt x="1908516" y="4661173"/>
                  <a:pt x="1931764" y="4651283"/>
                  <a:pt x="1955409" y="4642416"/>
                </a:cubicBezTo>
                <a:cubicBezTo>
                  <a:pt x="1969294" y="4637209"/>
                  <a:pt x="1984349" y="4634980"/>
                  <a:pt x="1997612" y="4628348"/>
                </a:cubicBezTo>
                <a:cubicBezTo>
                  <a:pt x="2047361" y="4603474"/>
                  <a:pt x="2038459" y="4595346"/>
                  <a:pt x="2082018" y="4558010"/>
                </a:cubicBezTo>
                <a:cubicBezTo>
                  <a:pt x="2099820" y="4542751"/>
                  <a:pt x="2119532" y="4529875"/>
                  <a:pt x="2138289" y="4515807"/>
                </a:cubicBezTo>
                <a:cubicBezTo>
                  <a:pt x="2215513" y="4399969"/>
                  <a:pt x="2114544" y="4532712"/>
                  <a:pt x="2208627" y="4459536"/>
                </a:cubicBezTo>
                <a:cubicBezTo>
                  <a:pt x="2240035" y="4435108"/>
                  <a:pt x="2259926" y="4397201"/>
                  <a:pt x="2293033" y="4375130"/>
                </a:cubicBezTo>
                <a:cubicBezTo>
                  <a:pt x="2307101" y="4365752"/>
                  <a:pt x="2321478" y="4356822"/>
                  <a:pt x="2335236" y="4346995"/>
                </a:cubicBezTo>
                <a:cubicBezTo>
                  <a:pt x="2354315" y="4333367"/>
                  <a:pt x="2370081" y="4314313"/>
                  <a:pt x="2391507" y="4304791"/>
                </a:cubicBezTo>
                <a:cubicBezTo>
                  <a:pt x="2413357" y="4295080"/>
                  <a:pt x="2438400" y="4295413"/>
                  <a:pt x="2461846" y="4290724"/>
                </a:cubicBezTo>
                <a:cubicBezTo>
                  <a:pt x="2480603" y="4276656"/>
                  <a:pt x="2500104" y="4263531"/>
                  <a:pt x="2518116" y="4248521"/>
                </a:cubicBezTo>
                <a:cubicBezTo>
                  <a:pt x="2528305" y="4240030"/>
                  <a:pt x="2534879" y="4227209"/>
                  <a:pt x="2546252" y="4220385"/>
                </a:cubicBezTo>
                <a:cubicBezTo>
                  <a:pt x="2558967" y="4212756"/>
                  <a:pt x="2574387" y="4211007"/>
                  <a:pt x="2588455" y="4206318"/>
                </a:cubicBezTo>
                <a:cubicBezTo>
                  <a:pt x="2607212" y="4192250"/>
                  <a:pt x="2625647" y="4177743"/>
                  <a:pt x="2644726" y="4164115"/>
                </a:cubicBezTo>
                <a:cubicBezTo>
                  <a:pt x="2658484" y="4154288"/>
                  <a:pt x="2673940" y="4146803"/>
                  <a:pt x="2686929" y="4135979"/>
                </a:cubicBezTo>
                <a:cubicBezTo>
                  <a:pt x="2757179" y="4077436"/>
                  <a:pt x="2697168" y="4104431"/>
                  <a:pt x="2771335" y="4079708"/>
                </a:cubicBezTo>
                <a:cubicBezTo>
                  <a:pt x="2894632" y="3956411"/>
                  <a:pt x="2738228" y="4107297"/>
                  <a:pt x="2855741" y="4009370"/>
                </a:cubicBezTo>
                <a:cubicBezTo>
                  <a:pt x="2925993" y="3950827"/>
                  <a:pt x="2865979" y="3977822"/>
                  <a:pt x="2940147" y="3953099"/>
                </a:cubicBezTo>
                <a:cubicBezTo>
                  <a:pt x="2949526" y="3943721"/>
                  <a:pt x="2958094" y="3933455"/>
                  <a:pt x="2968283" y="3924964"/>
                </a:cubicBezTo>
                <a:cubicBezTo>
                  <a:pt x="3031401" y="3872366"/>
                  <a:pt x="3015669" y="3898031"/>
                  <a:pt x="3066756" y="3840558"/>
                </a:cubicBezTo>
                <a:cubicBezTo>
                  <a:pt x="3091088" y="3813185"/>
                  <a:pt x="3114216" y="3784750"/>
                  <a:pt x="3137095" y="3756151"/>
                </a:cubicBezTo>
                <a:cubicBezTo>
                  <a:pt x="3151742" y="3737843"/>
                  <a:pt x="3163613" y="3717308"/>
                  <a:pt x="3179298" y="3699881"/>
                </a:cubicBezTo>
                <a:cubicBezTo>
                  <a:pt x="3205916" y="3670306"/>
                  <a:pt x="3243233" y="3649594"/>
                  <a:pt x="3263704" y="3615475"/>
                </a:cubicBezTo>
                <a:cubicBezTo>
                  <a:pt x="3277772" y="3592029"/>
                  <a:pt x="3293679" y="3569592"/>
                  <a:pt x="3305907" y="3545136"/>
                </a:cubicBezTo>
                <a:cubicBezTo>
                  <a:pt x="3312539" y="3531873"/>
                  <a:pt x="3313343" y="3516196"/>
                  <a:pt x="3319975" y="3502933"/>
                </a:cubicBezTo>
                <a:cubicBezTo>
                  <a:pt x="3327536" y="3487811"/>
                  <a:pt x="3340549" y="3475852"/>
                  <a:pt x="3348110" y="3460730"/>
                </a:cubicBezTo>
                <a:cubicBezTo>
                  <a:pt x="3354742" y="3447467"/>
                  <a:pt x="3353953" y="3430865"/>
                  <a:pt x="3362178" y="3418527"/>
                </a:cubicBezTo>
                <a:cubicBezTo>
                  <a:pt x="3373214" y="3401974"/>
                  <a:pt x="3390887" y="3390943"/>
                  <a:pt x="3404381" y="3376324"/>
                </a:cubicBezTo>
                <a:cubicBezTo>
                  <a:pt x="3447172" y="3329967"/>
                  <a:pt x="3490239" y="3283807"/>
                  <a:pt x="3530990" y="3235647"/>
                </a:cubicBezTo>
                <a:cubicBezTo>
                  <a:pt x="3579546" y="3178263"/>
                  <a:pt x="3541933" y="3195701"/>
                  <a:pt x="3601329" y="3123105"/>
                </a:cubicBezTo>
                <a:cubicBezTo>
                  <a:pt x="3626525" y="3092310"/>
                  <a:pt x="3657600" y="3066834"/>
                  <a:pt x="3685735" y="3038699"/>
                </a:cubicBezTo>
                <a:cubicBezTo>
                  <a:pt x="3723250" y="2926158"/>
                  <a:pt x="3666978" y="3057456"/>
                  <a:pt x="3742006" y="2982428"/>
                </a:cubicBezTo>
                <a:cubicBezTo>
                  <a:pt x="3761340" y="2963094"/>
                  <a:pt x="3769042" y="2934840"/>
                  <a:pt x="3784209" y="2912090"/>
                </a:cubicBezTo>
                <a:cubicBezTo>
                  <a:pt x="3797215" y="2892582"/>
                  <a:pt x="3810569" y="2873102"/>
                  <a:pt x="3826412" y="2855819"/>
                </a:cubicBezTo>
                <a:cubicBezTo>
                  <a:pt x="3862261" y="2816711"/>
                  <a:pt x="3901439" y="2780792"/>
                  <a:pt x="3938953" y="2743278"/>
                </a:cubicBezTo>
                <a:lnTo>
                  <a:pt x="4023360" y="2658871"/>
                </a:lnTo>
                <a:cubicBezTo>
                  <a:pt x="4037428" y="2644803"/>
                  <a:pt x="4049010" y="2627704"/>
                  <a:pt x="4065563" y="2616668"/>
                </a:cubicBezTo>
                <a:lnTo>
                  <a:pt x="4192172" y="2532262"/>
                </a:lnTo>
                <a:cubicBezTo>
                  <a:pt x="4204677" y="2494748"/>
                  <a:pt x="4206292" y="2468931"/>
                  <a:pt x="4248443" y="2447856"/>
                </a:cubicBezTo>
                <a:cubicBezTo>
                  <a:pt x="4269829" y="2437163"/>
                  <a:pt x="4295335" y="2438477"/>
                  <a:pt x="4318781" y="2433788"/>
                </a:cubicBezTo>
                <a:cubicBezTo>
                  <a:pt x="4351606" y="2405653"/>
                  <a:pt x="4385120" y="2378303"/>
                  <a:pt x="4417255" y="2349382"/>
                </a:cubicBezTo>
                <a:cubicBezTo>
                  <a:pt x="4432043" y="2336073"/>
                  <a:pt x="4444174" y="2319915"/>
                  <a:pt x="4459458" y="2307179"/>
                </a:cubicBezTo>
                <a:cubicBezTo>
                  <a:pt x="4472446" y="2296355"/>
                  <a:pt x="4488135" y="2289188"/>
                  <a:pt x="4501661" y="2279044"/>
                </a:cubicBezTo>
                <a:cubicBezTo>
                  <a:pt x="4544433" y="2246965"/>
                  <a:pt x="4586890" y="2214426"/>
                  <a:pt x="4628270" y="2180570"/>
                </a:cubicBezTo>
                <a:cubicBezTo>
                  <a:pt x="4638535" y="2172171"/>
                  <a:pt x="4645033" y="2159259"/>
                  <a:pt x="4656406" y="2152435"/>
                </a:cubicBezTo>
                <a:cubicBezTo>
                  <a:pt x="4669122" y="2144806"/>
                  <a:pt x="4684541" y="2143056"/>
                  <a:pt x="4698609" y="2138367"/>
                </a:cubicBezTo>
                <a:cubicBezTo>
                  <a:pt x="4735887" y="2101089"/>
                  <a:pt x="4775014" y="2050927"/>
                  <a:pt x="4825218" y="2025825"/>
                </a:cubicBezTo>
                <a:cubicBezTo>
                  <a:pt x="4838481" y="2019193"/>
                  <a:pt x="4853353" y="2016447"/>
                  <a:pt x="4867421" y="2011758"/>
                </a:cubicBezTo>
                <a:cubicBezTo>
                  <a:pt x="4881489" y="1997690"/>
                  <a:pt x="4894341" y="1982291"/>
                  <a:pt x="4909624" y="1969555"/>
                </a:cubicBezTo>
                <a:cubicBezTo>
                  <a:pt x="4922613" y="1958731"/>
                  <a:pt x="4937047" y="1949630"/>
                  <a:pt x="4951827" y="1941419"/>
                </a:cubicBezTo>
                <a:cubicBezTo>
                  <a:pt x="5025076" y="1900725"/>
                  <a:pt x="5017903" y="1905326"/>
                  <a:pt x="5078436" y="1885148"/>
                </a:cubicBezTo>
                <a:cubicBezTo>
                  <a:pt x="5111261" y="1861702"/>
                  <a:pt x="5142320" y="1835564"/>
                  <a:pt x="5176910" y="1814810"/>
                </a:cubicBezTo>
                <a:cubicBezTo>
                  <a:pt x="5189625" y="1807181"/>
                  <a:pt x="5206397" y="1808371"/>
                  <a:pt x="5219113" y="1800742"/>
                </a:cubicBezTo>
                <a:cubicBezTo>
                  <a:pt x="5315666" y="1742811"/>
                  <a:pt x="5169898" y="1798391"/>
                  <a:pt x="5289452" y="1758539"/>
                </a:cubicBezTo>
                <a:cubicBezTo>
                  <a:pt x="5317587" y="1730404"/>
                  <a:pt x="5366054" y="1713150"/>
                  <a:pt x="5373858" y="1674133"/>
                </a:cubicBezTo>
                <a:cubicBezTo>
                  <a:pt x="5378547" y="1650687"/>
                  <a:pt x="5377233" y="1625181"/>
                  <a:pt x="5387926" y="1603795"/>
                </a:cubicBezTo>
                <a:cubicBezTo>
                  <a:pt x="5409002" y="1561642"/>
                  <a:pt x="5434817" y="1560029"/>
                  <a:pt x="5472332" y="1547524"/>
                </a:cubicBezTo>
                <a:cubicBezTo>
                  <a:pt x="5495778" y="1524078"/>
                  <a:pt x="5532184" y="1508641"/>
                  <a:pt x="5542670" y="1477185"/>
                </a:cubicBezTo>
                <a:cubicBezTo>
                  <a:pt x="5547359" y="1463117"/>
                  <a:pt x="5548513" y="1447320"/>
                  <a:pt x="5556738" y="1434982"/>
                </a:cubicBezTo>
                <a:cubicBezTo>
                  <a:pt x="5567774" y="1418429"/>
                  <a:pt x="5586205" y="1408063"/>
                  <a:pt x="5598941" y="1392779"/>
                </a:cubicBezTo>
                <a:cubicBezTo>
                  <a:pt x="5609765" y="1379791"/>
                  <a:pt x="5619515" y="1365698"/>
                  <a:pt x="5627076" y="1350576"/>
                </a:cubicBezTo>
                <a:cubicBezTo>
                  <a:pt x="5633708" y="1337313"/>
                  <a:pt x="5630659" y="1318858"/>
                  <a:pt x="5641144" y="1308373"/>
                </a:cubicBezTo>
                <a:cubicBezTo>
                  <a:pt x="5651629" y="1297888"/>
                  <a:pt x="5669279" y="1298994"/>
                  <a:pt x="5683347" y="1294305"/>
                </a:cubicBezTo>
                <a:cubicBezTo>
                  <a:pt x="5692726" y="1280237"/>
                  <a:pt x="5700659" y="1265091"/>
                  <a:pt x="5711483" y="1252102"/>
                </a:cubicBezTo>
                <a:cubicBezTo>
                  <a:pt x="5724219" y="1236819"/>
                  <a:pt x="5742651" y="1226452"/>
                  <a:pt x="5753686" y="1209899"/>
                </a:cubicBezTo>
                <a:cubicBezTo>
                  <a:pt x="5761911" y="1197561"/>
                  <a:pt x="5758649" y="1179401"/>
                  <a:pt x="5767753" y="1167696"/>
                </a:cubicBezTo>
                <a:cubicBezTo>
                  <a:pt x="5792182" y="1136288"/>
                  <a:pt x="5828630" y="1115376"/>
                  <a:pt x="5852160" y="1083290"/>
                </a:cubicBezTo>
                <a:cubicBezTo>
                  <a:pt x="6026601" y="845417"/>
                  <a:pt x="5877467" y="1032675"/>
                  <a:pt x="5936566" y="914478"/>
                </a:cubicBezTo>
                <a:cubicBezTo>
                  <a:pt x="5956152" y="875307"/>
                  <a:pt x="5975792" y="861184"/>
                  <a:pt x="6006904" y="830071"/>
                </a:cubicBezTo>
                <a:cubicBezTo>
                  <a:pt x="6011593" y="806625"/>
                  <a:pt x="6010279" y="781119"/>
                  <a:pt x="6020972" y="759733"/>
                </a:cubicBezTo>
                <a:cubicBezTo>
                  <a:pt x="6029869" y="741939"/>
                  <a:pt x="6051612" y="733719"/>
                  <a:pt x="6063175" y="717530"/>
                </a:cubicBezTo>
                <a:cubicBezTo>
                  <a:pt x="6155756" y="587916"/>
                  <a:pt x="6023783" y="728786"/>
                  <a:pt x="6133513" y="619056"/>
                </a:cubicBezTo>
                <a:cubicBezTo>
                  <a:pt x="6168873" y="512977"/>
                  <a:pt x="6121175" y="643732"/>
                  <a:pt x="6175716" y="534650"/>
                </a:cubicBezTo>
                <a:cubicBezTo>
                  <a:pt x="6182348" y="521387"/>
                  <a:pt x="6184577" y="506331"/>
                  <a:pt x="6189784" y="492447"/>
                </a:cubicBezTo>
                <a:cubicBezTo>
                  <a:pt x="6198651" y="468802"/>
                  <a:pt x="6209427" y="445889"/>
                  <a:pt x="6217920" y="422108"/>
                </a:cubicBezTo>
                <a:cubicBezTo>
                  <a:pt x="6232882" y="380214"/>
                  <a:pt x="6260123" y="295499"/>
                  <a:pt x="6260123" y="295499"/>
                </a:cubicBezTo>
                <a:cubicBezTo>
                  <a:pt x="6255434" y="206404"/>
                  <a:pt x="6262749" y="115856"/>
                  <a:pt x="6246055" y="28213"/>
                </a:cubicBezTo>
                <a:cubicBezTo>
                  <a:pt x="6242891" y="11604"/>
                  <a:pt x="6220716" y="-1127"/>
                  <a:pt x="6203852" y="78"/>
                </a:cubicBezTo>
                <a:cubicBezTo>
                  <a:pt x="6150522" y="3887"/>
                  <a:pt x="6100689" y="28213"/>
                  <a:pt x="6049107" y="42281"/>
                </a:cubicBezTo>
                <a:cubicBezTo>
                  <a:pt x="5913033" y="144336"/>
                  <a:pt x="6058048" y="44843"/>
                  <a:pt x="5950633" y="98551"/>
                </a:cubicBezTo>
                <a:cubicBezTo>
                  <a:pt x="5935511" y="106112"/>
                  <a:pt x="5924261" y="120750"/>
                  <a:pt x="5908430" y="126687"/>
                </a:cubicBezTo>
                <a:cubicBezTo>
                  <a:pt x="5886042" y="135083"/>
                  <a:pt x="5861538" y="136066"/>
                  <a:pt x="5838092" y="140755"/>
                </a:cubicBezTo>
                <a:cubicBezTo>
                  <a:pt x="5824024" y="150133"/>
                  <a:pt x="5811011" y="161329"/>
                  <a:pt x="5795889" y="168890"/>
                </a:cubicBezTo>
                <a:cubicBezTo>
                  <a:pt x="5782626" y="175522"/>
                  <a:pt x="5767316" y="177117"/>
                  <a:pt x="5753686" y="182958"/>
                </a:cubicBezTo>
                <a:cubicBezTo>
                  <a:pt x="5734411" y="191219"/>
                  <a:pt x="5715747" y="200909"/>
                  <a:pt x="5697415" y="211093"/>
                </a:cubicBezTo>
                <a:cubicBezTo>
                  <a:pt x="5673513" y="224372"/>
                  <a:pt x="5649827" y="238129"/>
                  <a:pt x="5627076" y="253296"/>
                </a:cubicBezTo>
                <a:cubicBezTo>
                  <a:pt x="5607568" y="266301"/>
                  <a:pt x="5591058" y="283685"/>
                  <a:pt x="5570806" y="295499"/>
                </a:cubicBezTo>
                <a:cubicBezTo>
                  <a:pt x="5534577" y="316632"/>
                  <a:pt x="5494493" y="330637"/>
                  <a:pt x="5458264" y="351770"/>
                </a:cubicBezTo>
                <a:cubicBezTo>
                  <a:pt x="5438012" y="363584"/>
                  <a:pt x="5419795" y="378714"/>
                  <a:pt x="5401993" y="393973"/>
                </a:cubicBezTo>
                <a:cubicBezTo>
                  <a:pt x="5386888" y="406920"/>
                  <a:pt x="5377181" y="426514"/>
                  <a:pt x="5359790" y="436176"/>
                </a:cubicBezTo>
                <a:cubicBezTo>
                  <a:pt x="5333865" y="450579"/>
                  <a:pt x="5302383" y="452039"/>
                  <a:pt x="5275384" y="464311"/>
                </a:cubicBezTo>
                <a:cubicBezTo>
                  <a:pt x="5132689" y="529173"/>
                  <a:pt x="5281984" y="493693"/>
                  <a:pt x="5120640" y="520582"/>
                </a:cubicBezTo>
                <a:cubicBezTo>
                  <a:pt x="5106572" y="529961"/>
                  <a:pt x="5093559" y="541157"/>
                  <a:pt x="5078436" y="548718"/>
                </a:cubicBezTo>
                <a:cubicBezTo>
                  <a:pt x="5014372" y="580750"/>
                  <a:pt x="4993895" y="586277"/>
                  <a:pt x="4937760" y="604988"/>
                </a:cubicBezTo>
                <a:cubicBezTo>
                  <a:pt x="4923692" y="614367"/>
                  <a:pt x="4910926" y="626079"/>
                  <a:pt x="4895556" y="633124"/>
                </a:cubicBezTo>
                <a:cubicBezTo>
                  <a:pt x="4798162" y="677763"/>
                  <a:pt x="4695960" y="711820"/>
                  <a:pt x="4600135" y="759733"/>
                </a:cubicBezTo>
                <a:cubicBezTo>
                  <a:pt x="4572000" y="773801"/>
                  <a:pt x="4542900" y="786086"/>
                  <a:pt x="4515729" y="801936"/>
                </a:cubicBezTo>
                <a:cubicBezTo>
                  <a:pt x="4486521" y="818974"/>
                  <a:pt x="4459851" y="840053"/>
                  <a:pt x="4431323" y="858207"/>
                </a:cubicBezTo>
                <a:cubicBezTo>
                  <a:pt x="4408255" y="872887"/>
                  <a:pt x="4383735" y="885243"/>
                  <a:pt x="4360984" y="900410"/>
                </a:cubicBezTo>
                <a:cubicBezTo>
                  <a:pt x="4341476" y="913416"/>
                  <a:pt x="4325209" y="931227"/>
                  <a:pt x="4304713" y="942613"/>
                </a:cubicBezTo>
                <a:cubicBezTo>
                  <a:pt x="4282639" y="954876"/>
                  <a:pt x="4256449" y="958485"/>
                  <a:pt x="4234375" y="970748"/>
                </a:cubicBezTo>
                <a:cubicBezTo>
                  <a:pt x="4213879" y="982134"/>
                  <a:pt x="4199873" y="1004243"/>
                  <a:pt x="4178104" y="1012951"/>
                </a:cubicBezTo>
                <a:cubicBezTo>
                  <a:pt x="4151621" y="1023544"/>
                  <a:pt x="4121833" y="1022330"/>
                  <a:pt x="4093698" y="1027019"/>
                </a:cubicBezTo>
                <a:cubicBezTo>
                  <a:pt x="4084320" y="1036398"/>
                  <a:pt x="4076936" y="1048331"/>
                  <a:pt x="4065563" y="1055155"/>
                </a:cubicBezTo>
                <a:cubicBezTo>
                  <a:pt x="3950747" y="1124045"/>
                  <a:pt x="4111179" y="994436"/>
                  <a:pt x="3967089" y="1097358"/>
                </a:cubicBezTo>
                <a:cubicBezTo>
                  <a:pt x="3875141" y="1163035"/>
                  <a:pt x="3983861" y="1127767"/>
                  <a:pt x="3854547" y="1153628"/>
                </a:cubicBezTo>
                <a:cubicBezTo>
                  <a:pt x="3835790" y="1167696"/>
                  <a:pt x="3818772" y="1184444"/>
                  <a:pt x="3798276" y="1195831"/>
                </a:cubicBezTo>
                <a:cubicBezTo>
                  <a:pt x="3776202" y="1208095"/>
                  <a:pt x="3749352" y="1210583"/>
                  <a:pt x="3727938" y="1223967"/>
                </a:cubicBezTo>
                <a:cubicBezTo>
                  <a:pt x="3711067" y="1234511"/>
                  <a:pt x="3685735" y="1266170"/>
                  <a:pt x="3685735" y="1266170"/>
                </a:cubicBezTo>
              </a:path>
            </a:pathLst>
          </a:custGeom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3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0" grpId="0" bldLvl="0" animBg="1"/>
      <p:bldP spid="143380" grpId="1" bldLvl="0" animBg="1"/>
      <p:bldP spid="1433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-1566552325824870981345-crop-156655233298268604939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4324350" cy="6172200"/>
          </a:xfrm>
          <a:prstGeom prst="rect">
            <a:avLst/>
          </a:prstGeom>
        </p:spPr>
      </p:pic>
      <p:pic>
        <p:nvPicPr>
          <p:cNvPr id="3" name="Picture 2" descr="bc2f36ff59f9eded579360e1fdb821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685800"/>
            <a:ext cx="4800600" cy="2743200"/>
          </a:xfrm>
          <a:prstGeom prst="rect">
            <a:avLst/>
          </a:prstGeom>
        </p:spPr>
      </p:pic>
      <p:pic>
        <p:nvPicPr>
          <p:cNvPr id="4" name="Picture 3" descr="con-dai-khung-hoang-kinh-te-nhung-nam-1930-cua-my-dien-ra-nhu-nao-hinh-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3505200"/>
            <a:ext cx="4800600" cy="3352800"/>
          </a:xfrm>
          <a:prstGeom prst="rect">
            <a:avLst/>
          </a:prstGeom>
        </p:spPr>
      </p:pic>
      <p:sp>
        <p:nvSpPr>
          <p:cNvPr id="5" name="Text Box 21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457200" lvl="0" indent="-457200" algn="ctr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 nặng của cuộc khủng hoảng kinh tế đè lên vai tầng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2133600" y="2057400"/>
            <a:ext cx="5181600" cy="3657600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mạnh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mẽ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/>
          <p:nvPr/>
        </p:nvSpPr>
        <p:spPr>
          <a:xfrm>
            <a:off x="0" y="685800"/>
            <a:ext cx="9126140" cy="922020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-&gt; Cuối năm 1932, Tổng thống Ru – dơ – ven đã thực hiện chính sách mới.</a:t>
            </a:r>
          </a:p>
        </p:txBody>
      </p:sp>
      <p:pic>
        <p:nvPicPr>
          <p:cNvPr id="9" name="Picture 6" descr="Rudov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549" y="1365013"/>
            <a:ext cx="3810000" cy="502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8"/>
          <p:cNvSpPr txBox="1"/>
          <p:nvPr/>
        </p:nvSpPr>
        <p:spPr>
          <a:xfrm>
            <a:off x="5334000" y="6397625"/>
            <a:ext cx="408241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Ph. Ru-dơ-ven(1882-1945)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52400" y="1905000"/>
            <a:ext cx="5181600" cy="41549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Ru-dơ-ven l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Tổng thống  thứ 32, được xem l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trong 3 Tổng thống vĩ đại nhất nước Mĩ sau Oa-sinh-tơn, Lin-côn, thời gian làm tổng thống dài nhất với hơn mười hai năm, nhưng đã qua đời ngay vào nhiệm kỳ thứ tư trong năm 1945; Ông là tổng thống duy nhất đã phục vụ hơn hai nhiệm kỳ. ông l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trong những người th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lập tổ chức Liên hợp quốc nhằm duy trì hòa bình thế giới.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-30708" y="-81489"/>
            <a:ext cx="8839200" cy="2057400"/>
          </a:xfrm>
          <a:prstGeom prst="cloudCallout">
            <a:avLst>
              <a:gd name="adj1" fmla="val -60186"/>
              <a:gd name="adj2" fmla="val 24618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alt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 Để thoát  khỏi khủng hoảng, nước Mĩ đã làm gì 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7" grpId="0" bldLvl="0" animBg="1"/>
      <p:bldP spid="7" grpId="1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Ban dothegi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6" y="-33068"/>
            <a:ext cx="9122434" cy="6800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235" name="Group 3"/>
          <p:cNvGrpSpPr/>
          <p:nvPr/>
        </p:nvGrpSpPr>
        <p:grpSpPr bwMode="auto">
          <a:xfrm>
            <a:off x="6324600" y="2044700"/>
            <a:ext cx="1346200" cy="850900"/>
            <a:chOff x="1600" y="2746"/>
            <a:chExt cx="2382" cy="1545"/>
          </a:xfrm>
        </p:grpSpPr>
        <p:sp>
          <p:nvSpPr>
            <p:cNvPr id="7177" name="Freeform 4"/>
            <p:cNvSpPr/>
            <p:nvPr/>
          </p:nvSpPr>
          <p:spPr bwMode="auto">
            <a:xfrm>
              <a:off x="1670" y="2746"/>
              <a:ext cx="2312" cy="518"/>
            </a:xfrm>
            <a:custGeom>
              <a:avLst/>
              <a:gdLst>
                <a:gd name="T0" fmla="*/ 0 w 2312"/>
                <a:gd name="T1" fmla="*/ 41 h 518"/>
                <a:gd name="T2" fmla="*/ 75 w 2312"/>
                <a:gd name="T3" fmla="*/ 74 h 518"/>
                <a:gd name="T4" fmla="*/ 592 w 2312"/>
                <a:gd name="T5" fmla="*/ 66 h 518"/>
                <a:gd name="T6" fmla="*/ 1202 w 2312"/>
                <a:gd name="T7" fmla="*/ 74 h 518"/>
                <a:gd name="T8" fmla="*/ 1252 w 2312"/>
                <a:gd name="T9" fmla="*/ 82 h 518"/>
                <a:gd name="T10" fmla="*/ 1285 w 2312"/>
                <a:gd name="T11" fmla="*/ 91 h 518"/>
                <a:gd name="T12" fmla="*/ 1268 w 2312"/>
                <a:gd name="T13" fmla="*/ 149 h 518"/>
                <a:gd name="T14" fmla="*/ 1277 w 2312"/>
                <a:gd name="T15" fmla="*/ 182 h 518"/>
                <a:gd name="T16" fmla="*/ 1394 w 2312"/>
                <a:gd name="T17" fmla="*/ 149 h 518"/>
                <a:gd name="T18" fmla="*/ 1402 w 2312"/>
                <a:gd name="T19" fmla="*/ 174 h 518"/>
                <a:gd name="T20" fmla="*/ 1527 w 2312"/>
                <a:gd name="T21" fmla="*/ 191 h 518"/>
                <a:gd name="T22" fmla="*/ 1552 w 2312"/>
                <a:gd name="T23" fmla="*/ 207 h 518"/>
                <a:gd name="T24" fmla="*/ 1477 w 2312"/>
                <a:gd name="T25" fmla="*/ 249 h 518"/>
                <a:gd name="T26" fmla="*/ 1477 w 2312"/>
                <a:gd name="T27" fmla="*/ 308 h 518"/>
                <a:gd name="T28" fmla="*/ 1502 w 2312"/>
                <a:gd name="T29" fmla="*/ 399 h 518"/>
                <a:gd name="T30" fmla="*/ 1527 w 2312"/>
                <a:gd name="T31" fmla="*/ 475 h 518"/>
                <a:gd name="T32" fmla="*/ 1552 w 2312"/>
                <a:gd name="T33" fmla="*/ 483 h 518"/>
                <a:gd name="T34" fmla="*/ 1586 w 2312"/>
                <a:gd name="T35" fmla="*/ 475 h 518"/>
                <a:gd name="T36" fmla="*/ 1552 w 2312"/>
                <a:gd name="T37" fmla="*/ 324 h 518"/>
                <a:gd name="T38" fmla="*/ 1594 w 2312"/>
                <a:gd name="T39" fmla="*/ 274 h 518"/>
                <a:gd name="T40" fmla="*/ 1669 w 2312"/>
                <a:gd name="T41" fmla="*/ 333 h 518"/>
                <a:gd name="T42" fmla="*/ 1719 w 2312"/>
                <a:gd name="T43" fmla="*/ 349 h 518"/>
                <a:gd name="T44" fmla="*/ 1753 w 2312"/>
                <a:gd name="T45" fmla="*/ 458 h 518"/>
                <a:gd name="T46" fmla="*/ 1819 w 2312"/>
                <a:gd name="T47" fmla="*/ 441 h 518"/>
                <a:gd name="T48" fmla="*/ 1853 w 2312"/>
                <a:gd name="T49" fmla="*/ 450 h 518"/>
                <a:gd name="T50" fmla="*/ 1869 w 2312"/>
                <a:gd name="T51" fmla="*/ 475 h 518"/>
                <a:gd name="T52" fmla="*/ 1878 w 2312"/>
                <a:gd name="T53" fmla="*/ 391 h 518"/>
                <a:gd name="T54" fmla="*/ 1895 w 2312"/>
                <a:gd name="T55" fmla="*/ 366 h 518"/>
                <a:gd name="T56" fmla="*/ 1869 w 2312"/>
                <a:gd name="T57" fmla="*/ 349 h 518"/>
                <a:gd name="T58" fmla="*/ 1836 w 2312"/>
                <a:gd name="T59" fmla="*/ 341 h 518"/>
                <a:gd name="T60" fmla="*/ 1953 w 2312"/>
                <a:gd name="T61" fmla="*/ 316 h 518"/>
                <a:gd name="T62" fmla="*/ 1961 w 2312"/>
                <a:gd name="T63" fmla="*/ 291 h 518"/>
                <a:gd name="T64" fmla="*/ 2003 w 2312"/>
                <a:gd name="T65" fmla="*/ 258 h 518"/>
                <a:gd name="T66" fmla="*/ 2103 w 2312"/>
                <a:gd name="T67" fmla="*/ 216 h 518"/>
                <a:gd name="T68" fmla="*/ 2128 w 2312"/>
                <a:gd name="T69" fmla="*/ 116 h 518"/>
                <a:gd name="T70" fmla="*/ 2153 w 2312"/>
                <a:gd name="T71" fmla="*/ 99 h 518"/>
                <a:gd name="T72" fmla="*/ 2178 w 2312"/>
                <a:gd name="T73" fmla="*/ 107 h 518"/>
                <a:gd name="T74" fmla="*/ 2212 w 2312"/>
                <a:gd name="T75" fmla="*/ 182 h 518"/>
                <a:gd name="T76" fmla="*/ 2237 w 2312"/>
                <a:gd name="T77" fmla="*/ 191 h 518"/>
                <a:gd name="T78" fmla="*/ 2237 w 2312"/>
                <a:gd name="T79" fmla="*/ 299 h 518"/>
                <a:gd name="T80" fmla="*/ 2212 w 2312"/>
                <a:gd name="T81" fmla="*/ 283 h 518"/>
                <a:gd name="T82" fmla="*/ 2228 w 2312"/>
                <a:gd name="T83" fmla="*/ 308 h 518"/>
                <a:gd name="T84" fmla="*/ 2187 w 2312"/>
                <a:gd name="T85" fmla="*/ 349 h 518"/>
                <a:gd name="T86" fmla="*/ 2228 w 2312"/>
                <a:gd name="T87" fmla="*/ 425 h 518"/>
                <a:gd name="T88" fmla="*/ 2312 w 2312"/>
                <a:gd name="T89" fmla="*/ 408 h 5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312" h="518">
                  <a:moveTo>
                    <a:pt x="0" y="41"/>
                  </a:moveTo>
                  <a:cubicBezTo>
                    <a:pt x="14" y="84"/>
                    <a:pt x="2" y="74"/>
                    <a:pt x="75" y="74"/>
                  </a:cubicBezTo>
                  <a:cubicBezTo>
                    <a:pt x="247" y="74"/>
                    <a:pt x="420" y="69"/>
                    <a:pt x="592" y="66"/>
                  </a:cubicBezTo>
                  <a:cubicBezTo>
                    <a:pt x="776" y="0"/>
                    <a:pt x="1004" y="60"/>
                    <a:pt x="1202" y="74"/>
                  </a:cubicBezTo>
                  <a:cubicBezTo>
                    <a:pt x="1219" y="77"/>
                    <a:pt x="1235" y="79"/>
                    <a:pt x="1252" y="82"/>
                  </a:cubicBezTo>
                  <a:cubicBezTo>
                    <a:pt x="1263" y="84"/>
                    <a:pt x="1279" y="81"/>
                    <a:pt x="1285" y="91"/>
                  </a:cubicBezTo>
                  <a:cubicBezTo>
                    <a:pt x="1288" y="96"/>
                    <a:pt x="1271" y="142"/>
                    <a:pt x="1268" y="149"/>
                  </a:cubicBezTo>
                  <a:cubicBezTo>
                    <a:pt x="1271" y="160"/>
                    <a:pt x="1266" y="178"/>
                    <a:pt x="1277" y="182"/>
                  </a:cubicBezTo>
                  <a:cubicBezTo>
                    <a:pt x="1324" y="198"/>
                    <a:pt x="1355" y="161"/>
                    <a:pt x="1394" y="149"/>
                  </a:cubicBezTo>
                  <a:cubicBezTo>
                    <a:pt x="1397" y="157"/>
                    <a:pt x="1394" y="170"/>
                    <a:pt x="1402" y="174"/>
                  </a:cubicBezTo>
                  <a:cubicBezTo>
                    <a:pt x="1439" y="195"/>
                    <a:pt x="1485" y="186"/>
                    <a:pt x="1527" y="191"/>
                  </a:cubicBezTo>
                  <a:cubicBezTo>
                    <a:pt x="1535" y="196"/>
                    <a:pt x="1552" y="197"/>
                    <a:pt x="1552" y="207"/>
                  </a:cubicBezTo>
                  <a:cubicBezTo>
                    <a:pt x="1552" y="211"/>
                    <a:pt x="1484" y="245"/>
                    <a:pt x="1477" y="249"/>
                  </a:cubicBezTo>
                  <a:cubicBezTo>
                    <a:pt x="1455" y="281"/>
                    <a:pt x="1432" y="292"/>
                    <a:pt x="1477" y="308"/>
                  </a:cubicBezTo>
                  <a:cubicBezTo>
                    <a:pt x="1487" y="338"/>
                    <a:pt x="1495" y="369"/>
                    <a:pt x="1502" y="399"/>
                  </a:cubicBezTo>
                  <a:cubicBezTo>
                    <a:pt x="1507" y="422"/>
                    <a:pt x="1505" y="457"/>
                    <a:pt x="1527" y="475"/>
                  </a:cubicBezTo>
                  <a:cubicBezTo>
                    <a:pt x="1534" y="480"/>
                    <a:pt x="1544" y="480"/>
                    <a:pt x="1552" y="483"/>
                  </a:cubicBezTo>
                  <a:cubicBezTo>
                    <a:pt x="1570" y="495"/>
                    <a:pt x="1586" y="518"/>
                    <a:pt x="1586" y="475"/>
                  </a:cubicBezTo>
                  <a:cubicBezTo>
                    <a:pt x="1586" y="379"/>
                    <a:pt x="1575" y="389"/>
                    <a:pt x="1552" y="324"/>
                  </a:cubicBezTo>
                  <a:cubicBezTo>
                    <a:pt x="1566" y="286"/>
                    <a:pt x="1547" y="259"/>
                    <a:pt x="1594" y="274"/>
                  </a:cubicBezTo>
                  <a:cubicBezTo>
                    <a:pt x="1639" y="342"/>
                    <a:pt x="1605" y="316"/>
                    <a:pt x="1669" y="333"/>
                  </a:cubicBezTo>
                  <a:cubicBezTo>
                    <a:pt x="1686" y="338"/>
                    <a:pt x="1719" y="349"/>
                    <a:pt x="1719" y="349"/>
                  </a:cubicBezTo>
                  <a:cubicBezTo>
                    <a:pt x="1797" y="402"/>
                    <a:pt x="1658" y="298"/>
                    <a:pt x="1753" y="458"/>
                  </a:cubicBezTo>
                  <a:cubicBezTo>
                    <a:pt x="1757" y="465"/>
                    <a:pt x="1810" y="444"/>
                    <a:pt x="1819" y="441"/>
                  </a:cubicBezTo>
                  <a:cubicBezTo>
                    <a:pt x="1830" y="444"/>
                    <a:pt x="1843" y="443"/>
                    <a:pt x="1853" y="450"/>
                  </a:cubicBezTo>
                  <a:cubicBezTo>
                    <a:pt x="1861" y="456"/>
                    <a:pt x="1865" y="484"/>
                    <a:pt x="1869" y="475"/>
                  </a:cubicBezTo>
                  <a:cubicBezTo>
                    <a:pt x="1880" y="449"/>
                    <a:pt x="1871" y="418"/>
                    <a:pt x="1878" y="391"/>
                  </a:cubicBezTo>
                  <a:cubicBezTo>
                    <a:pt x="1880" y="381"/>
                    <a:pt x="1889" y="374"/>
                    <a:pt x="1895" y="366"/>
                  </a:cubicBezTo>
                  <a:cubicBezTo>
                    <a:pt x="1886" y="360"/>
                    <a:pt x="1879" y="349"/>
                    <a:pt x="1869" y="349"/>
                  </a:cubicBezTo>
                  <a:cubicBezTo>
                    <a:pt x="1830" y="349"/>
                    <a:pt x="1853" y="395"/>
                    <a:pt x="1836" y="341"/>
                  </a:cubicBezTo>
                  <a:cubicBezTo>
                    <a:pt x="1910" y="291"/>
                    <a:pt x="1780" y="373"/>
                    <a:pt x="1953" y="316"/>
                  </a:cubicBezTo>
                  <a:cubicBezTo>
                    <a:pt x="1961" y="313"/>
                    <a:pt x="1957" y="299"/>
                    <a:pt x="1961" y="291"/>
                  </a:cubicBezTo>
                  <a:cubicBezTo>
                    <a:pt x="1976" y="261"/>
                    <a:pt x="1974" y="267"/>
                    <a:pt x="2003" y="258"/>
                  </a:cubicBezTo>
                  <a:cubicBezTo>
                    <a:pt x="2038" y="223"/>
                    <a:pt x="2053" y="224"/>
                    <a:pt x="2103" y="216"/>
                  </a:cubicBezTo>
                  <a:cubicBezTo>
                    <a:pt x="2111" y="193"/>
                    <a:pt x="2121" y="130"/>
                    <a:pt x="2128" y="116"/>
                  </a:cubicBezTo>
                  <a:cubicBezTo>
                    <a:pt x="2132" y="107"/>
                    <a:pt x="2145" y="105"/>
                    <a:pt x="2153" y="99"/>
                  </a:cubicBezTo>
                  <a:cubicBezTo>
                    <a:pt x="2161" y="102"/>
                    <a:pt x="2172" y="101"/>
                    <a:pt x="2178" y="107"/>
                  </a:cubicBezTo>
                  <a:cubicBezTo>
                    <a:pt x="2198" y="126"/>
                    <a:pt x="2187" y="162"/>
                    <a:pt x="2212" y="182"/>
                  </a:cubicBezTo>
                  <a:cubicBezTo>
                    <a:pt x="2219" y="188"/>
                    <a:pt x="2229" y="188"/>
                    <a:pt x="2237" y="191"/>
                  </a:cubicBezTo>
                  <a:cubicBezTo>
                    <a:pt x="2265" y="235"/>
                    <a:pt x="2265" y="256"/>
                    <a:pt x="2237" y="299"/>
                  </a:cubicBezTo>
                  <a:cubicBezTo>
                    <a:pt x="2229" y="294"/>
                    <a:pt x="2219" y="276"/>
                    <a:pt x="2212" y="283"/>
                  </a:cubicBezTo>
                  <a:cubicBezTo>
                    <a:pt x="2205" y="290"/>
                    <a:pt x="2228" y="298"/>
                    <a:pt x="2228" y="308"/>
                  </a:cubicBezTo>
                  <a:cubicBezTo>
                    <a:pt x="2228" y="328"/>
                    <a:pt x="2199" y="341"/>
                    <a:pt x="2187" y="349"/>
                  </a:cubicBezTo>
                  <a:cubicBezTo>
                    <a:pt x="2220" y="372"/>
                    <a:pt x="2219" y="386"/>
                    <a:pt x="2228" y="425"/>
                  </a:cubicBezTo>
                  <a:cubicBezTo>
                    <a:pt x="2269" y="397"/>
                    <a:pt x="2243" y="408"/>
                    <a:pt x="2312" y="408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" name="Freeform 5"/>
            <p:cNvSpPr/>
            <p:nvPr/>
          </p:nvSpPr>
          <p:spPr bwMode="auto">
            <a:xfrm>
              <a:off x="1600" y="2830"/>
              <a:ext cx="2374" cy="1461"/>
            </a:xfrm>
            <a:custGeom>
              <a:avLst/>
              <a:gdLst>
                <a:gd name="T0" fmla="*/ 70 w 2374"/>
                <a:gd name="T1" fmla="*/ 0 h 1461"/>
                <a:gd name="T2" fmla="*/ 111 w 2374"/>
                <a:gd name="T3" fmla="*/ 67 h 1461"/>
                <a:gd name="T4" fmla="*/ 78 w 2374"/>
                <a:gd name="T5" fmla="*/ 58 h 1461"/>
                <a:gd name="T6" fmla="*/ 28 w 2374"/>
                <a:gd name="T7" fmla="*/ 67 h 1461"/>
                <a:gd name="T8" fmla="*/ 3 w 2374"/>
                <a:gd name="T9" fmla="*/ 75 h 1461"/>
                <a:gd name="T10" fmla="*/ 19 w 2374"/>
                <a:gd name="T11" fmla="*/ 100 h 1461"/>
                <a:gd name="T12" fmla="*/ 28 w 2374"/>
                <a:gd name="T13" fmla="*/ 125 h 1461"/>
                <a:gd name="T14" fmla="*/ 53 w 2374"/>
                <a:gd name="T15" fmla="*/ 142 h 1461"/>
                <a:gd name="T16" fmla="*/ 86 w 2374"/>
                <a:gd name="T17" fmla="*/ 284 h 1461"/>
                <a:gd name="T18" fmla="*/ 103 w 2374"/>
                <a:gd name="T19" fmla="*/ 334 h 1461"/>
                <a:gd name="T20" fmla="*/ 170 w 2374"/>
                <a:gd name="T21" fmla="*/ 609 h 1461"/>
                <a:gd name="T22" fmla="*/ 262 w 2374"/>
                <a:gd name="T23" fmla="*/ 693 h 1461"/>
                <a:gd name="T24" fmla="*/ 295 w 2374"/>
                <a:gd name="T25" fmla="*/ 768 h 1461"/>
                <a:gd name="T26" fmla="*/ 328 w 2374"/>
                <a:gd name="T27" fmla="*/ 876 h 1461"/>
                <a:gd name="T28" fmla="*/ 337 w 2374"/>
                <a:gd name="T29" fmla="*/ 910 h 1461"/>
                <a:gd name="T30" fmla="*/ 412 w 2374"/>
                <a:gd name="T31" fmla="*/ 935 h 1461"/>
                <a:gd name="T32" fmla="*/ 470 w 2374"/>
                <a:gd name="T33" fmla="*/ 968 h 1461"/>
                <a:gd name="T34" fmla="*/ 570 w 2374"/>
                <a:gd name="T35" fmla="*/ 993 h 1461"/>
                <a:gd name="T36" fmla="*/ 754 w 2374"/>
                <a:gd name="T37" fmla="*/ 1068 h 1461"/>
                <a:gd name="T38" fmla="*/ 813 w 2374"/>
                <a:gd name="T39" fmla="*/ 1085 h 1461"/>
                <a:gd name="T40" fmla="*/ 888 w 2374"/>
                <a:gd name="T41" fmla="*/ 1127 h 1461"/>
                <a:gd name="T42" fmla="*/ 963 w 2374"/>
                <a:gd name="T43" fmla="*/ 1119 h 1461"/>
                <a:gd name="T44" fmla="*/ 1038 w 2374"/>
                <a:gd name="T45" fmla="*/ 1085 h 1461"/>
                <a:gd name="T46" fmla="*/ 1080 w 2374"/>
                <a:gd name="T47" fmla="*/ 1093 h 1461"/>
                <a:gd name="T48" fmla="*/ 1096 w 2374"/>
                <a:gd name="T49" fmla="*/ 1160 h 1461"/>
                <a:gd name="T50" fmla="*/ 1146 w 2374"/>
                <a:gd name="T51" fmla="*/ 1194 h 1461"/>
                <a:gd name="T52" fmla="*/ 1247 w 2374"/>
                <a:gd name="T53" fmla="*/ 1244 h 1461"/>
                <a:gd name="T54" fmla="*/ 1355 w 2374"/>
                <a:gd name="T55" fmla="*/ 1277 h 1461"/>
                <a:gd name="T56" fmla="*/ 1514 w 2374"/>
                <a:gd name="T57" fmla="*/ 1402 h 1461"/>
                <a:gd name="T58" fmla="*/ 1522 w 2374"/>
                <a:gd name="T59" fmla="*/ 1427 h 1461"/>
                <a:gd name="T60" fmla="*/ 1539 w 2374"/>
                <a:gd name="T61" fmla="*/ 1402 h 1461"/>
                <a:gd name="T62" fmla="*/ 1530 w 2374"/>
                <a:gd name="T63" fmla="*/ 1361 h 1461"/>
                <a:gd name="T64" fmla="*/ 1514 w 2374"/>
                <a:gd name="T65" fmla="*/ 1311 h 1461"/>
                <a:gd name="T66" fmla="*/ 1614 w 2374"/>
                <a:gd name="T67" fmla="*/ 1269 h 1461"/>
                <a:gd name="T68" fmla="*/ 1856 w 2374"/>
                <a:gd name="T69" fmla="*/ 1252 h 1461"/>
                <a:gd name="T70" fmla="*/ 1848 w 2374"/>
                <a:gd name="T71" fmla="*/ 1227 h 1461"/>
                <a:gd name="T72" fmla="*/ 1873 w 2374"/>
                <a:gd name="T73" fmla="*/ 1210 h 1461"/>
                <a:gd name="T74" fmla="*/ 1898 w 2374"/>
                <a:gd name="T75" fmla="*/ 1177 h 1461"/>
                <a:gd name="T76" fmla="*/ 1981 w 2374"/>
                <a:gd name="T77" fmla="*/ 1144 h 1461"/>
                <a:gd name="T78" fmla="*/ 2031 w 2374"/>
                <a:gd name="T79" fmla="*/ 1202 h 1461"/>
                <a:gd name="T80" fmla="*/ 2081 w 2374"/>
                <a:gd name="T81" fmla="*/ 1244 h 1461"/>
                <a:gd name="T82" fmla="*/ 2115 w 2374"/>
                <a:gd name="T83" fmla="*/ 1294 h 1461"/>
                <a:gd name="T84" fmla="*/ 2140 w 2374"/>
                <a:gd name="T85" fmla="*/ 1377 h 1461"/>
                <a:gd name="T86" fmla="*/ 2148 w 2374"/>
                <a:gd name="T87" fmla="*/ 1402 h 1461"/>
                <a:gd name="T88" fmla="*/ 2190 w 2374"/>
                <a:gd name="T89" fmla="*/ 1411 h 1461"/>
                <a:gd name="T90" fmla="*/ 2273 w 2374"/>
                <a:gd name="T91" fmla="*/ 1461 h 1461"/>
                <a:gd name="T92" fmla="*/ 2248 w 2374"/>
                <a:gd name="T93" fmla="*/ 1294 h 1461"/>
                <a:gd name="T94" fmla="*/ 2173 w 2374"/>
                <a:gd name="T95" fmla="*/ 1119 h 1461"/>
                <a:gd name="T96" fmla="*/ 2173 w 2374"/>
                <a:gd name="T97" fmla="*/ 1018 h 1461"/>
                <a:gd name="T98" fmla="*/ 2215 w 2374"/>
                <a:gd name="T99" fmla="*/ 885 h 1461"/>
                <a:gd name="T100" fmla="*/ 2198 w 2374"/>
                <a:gd name="T101" fmla="*/ 693 h 1461"/>
                <a:gd name="T102" fmla="*/ 2165 w 2374"/>
                <a:gd name="T103" fmla="*/ 601 h 1461"/>
                <a:gd name="T104" fmla="*/ 2207 w 2374"/>
                <a:gd name="T105" fmla="*/ 584 h 1461"/>
                <a:gd name="T106" fmla="*/ 2215 w 2374"/>
                <a:gd name="T107" fmla="*/ 634 h 1461"/>
                <a:gd name="T108" fmla="*/ 2273 w 2374"/>
                <a:gd name="T109" fmla="*/ 543 h 1461"/>
                <a:gd name="T110" fmla="*/ 2323 w 2374"/>
                <a:gd name="T111" fmla="*/ 384 h 1461"/>
                <a:gd name="T112" fmla="*/ 2374 w 2374"/>
                <a:gd name="T113" fmla="*/ 367 h 1461"/>
                <a:gd name="T114" fmla="*/ 2349 w 2374"/>
                <a:gd name="T115" fmla="*/ 359 h 1461"/>
                <a:gd name="T116" fmla="*/ 2357 w 2374"/>
                <a:gd name="T117" fmla="*/ 334 h 1461"/>
                <a:gd name="T118" fmla="*/ 2365 w 2374"/>
                <a:gd name="T119" fmla="*/ 351 h 14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374" h="1461">
                  <a:moveTo>
                    <a:pt x="70" y="0"/>
                  </a:moveTo>
                  <a:cubicBezTo>
                    <a:pt x="110" y="13"/>
                    <a:pt x="102" y="27"/>
                    <a:pt x="111" y="67"/>
                  </a:cubicBezTo>
                  <a:cubicBezTo>
                    <a:pt x="96" y="159"/>
                    <a:pt x="107" y="101"/>
                    <a:pt x="78" y="58"/>
                  </a:cubicBezTo>
                  <a:cubicBezTo>
                    <a:pt x="61" y="61"/>
                    <a:pt x="45" y="63"/>
                    <a:pt x="28" y="67"/>
                  </a:cubicBezTo>
                  <a:cubicBezTo>
                    <a:pt x="19" y="69"/>
                    <a:pt x="5" y="67"/>
                    <a:pt x="3" y="75"/>
                  </a:cubicBezTo>
                  <a:cubicBezTo>
                    <a:pt x="0" y="85"/>
                    <a:pt x="15" y="91"/>
                    <a:pt x="19" y="100"/>
                  </a:cubicBezTo>
                  <a:cubicBezTo>
                    <a:pt x="23" y="108"/>
                    <a:pt x="22" y="118"/>
                    <a:pt x="28" y="125"/>
                  </a:cubicBezTo>
                  <a:cubicBezTo>
                    <a:pt x="34" y="133"/>
                    <a:pt x="45" y="136"/>
                    <a:pt x="53" y="142"/>
                  </a:cubicBezTo>
                  <a:cubicBezTo>
                    <a:pt x="82" y="185"/>
                    <a:pt x="75" y="234"/>
                    <a:pt x="86" y="284"/>
                  </a:cubicBezTo>
                  <a:cubicBezTo>
                    <a:pt x="107" y="379"/>
                    <a:pt x="83" y="240"/>
                    <a:pt x="103" y="334"/>
                  </a:cubicBezTo>
                  <a:cubicBezTo>
                    <a:pt x="122" y="425"/>
                    <a:pt x="127" y="524"/>
                    <a:pt x="170" y="609"/>
                  </a:cubicBezTo>
                  <a:cubicBezTo>
                    <a:pt x="189" y="647"/>
                    <a:pt x="232" y="663"/>
                    <a:pt x="262" y="693"/>
                  </a:cubicBezTo>
                  <a:cubicBezTo>
                    <a:pt x="281" y="753"/>
                    <a:pt x="268" y="729"/>
                    <a:pt x="295" y="768"/>
                  </a:cubicBezTo>
                  <a:cubicBezTo>
                    <a:pt x="306" y="804"/>
                    <a:pt x="318" y="840"/>
                    <a:pt x="328" y="876"/>
                  </a:cubicBezTo>
                  <a:cubicBezTo>
                    <a:pt x="331" y="887"/>
                    <a:pt x="330" y="901"/>
                    <a:pt x="337" y="910"/>
                  </a:cubicBezTo>
                  <a:cubicBezTo>
                    <a:pt x="347" y="923"/>
                    <a:pt x="397" y="928"/>
                    <a:pt x="412" y="935"/>
                  </a:cubicBezTo>
                  <a:cubicBezTo>
                    <a:pt x="493" y="970"/>
                    <a:pt x="403" y="935"/>
                    <a:pt x="470" y="968"/>
                  </a:cubicBezTo>
                  <a:cubicBezTo>
                    <a:pt x="501" y="984"/>
                    <a:pt x="537" y="982"/>
                    <a:pt x="570" y="993"/>
                  </a:cubicBezTo>
                  <a:cubicBezTo>
                    <a:pt x="629" y="1033"/>
                    <a:pt x="683" y="1057"/>
                    <a:pt x="754" y="1068"/>
                  </a:cubicBezTo>
                  <a:cubicBezTo>
                    <a:pt x="773" y="1075"/>
                    <a:pt x="795" y="1076"/>
                    <a:pt x="813" y="1085"/>
                  </a:cubicBezTo>
                  <a:cubicBezTo>
                    <a:pt x="927" y="1142"/>
                    <a:pt x="819" y="1105"/>
                    <a:pt x="888" y="1127"/>
                  </a:cubicBezTo>
                  <a:cubicBezTo>
                    <a:pt x="913" y="1124"/>
                    <a:pt x="939" y="1125"/>
                    <a:pt x="963" y="1119"/>
                  </a:cubicBezTo>
                  <a:cubicBezTo>
                    <a:pt x="975" y="1116"/>
                    <a:pt x="1019" y="1091"/>
                    <a:pt x="1038" y="1085"/>
                  </a:cubicBezTo>
                  <a:cubicBezTo>
                    <a:pt x="1052" y="1088"/>
                    <a:pt x="1068" y="1085"/>
                    <a:pt x="1080" y="1093"/>
                  </a:cubicBezTo>
                  <a:cubicBezTo>
                    <a:pt x="1099" y="1106"/>
                    <a:pt x="1088" y="1139"/>
                    <a:pt x="1096" y="1160"/>
                  </a:cubicBezTo>
                  <a:cubicBezTo>
                    <a:pt x="1108" y="1191"/>
                    <a:pt x="1116" y="1186"/>
                    <a:pt x="1146" y="1194"/>
                  </a:cubicBezTo>
                  <a:cubicBezTo>
                    <a:pt x="1188" y="1221"/>
                    <a:pt x="1203" y="1228"/>
                    <a:pt x="1247" y="1244"/>
                  </a:cubicBezTo>
                  <a:cubicBezTo>
                    <a:pt x="1294" y="1227"/>
                    <a:pt x="1314" y="1250"/>
                    <a:pt x="1355" y="1277"/>
                  </a:cubicBezTo>
                  <a:cubicBezTo>
                    <a:pt x="1410" y="1314"/>
                    <a:pt x="1467" y="1355"/>
                    <a:pt x="1514" y="1402"/>
                  </a:cubicBezTo>
                  <a:cubicBezTo>
                    <a:pt x="1517" y="1410"/>
                    <a:pt x="1513" y="1427"/>
                    <a:pt x="1522" y="1427"/>
                  </a:cubicBezTo>
                  <a:cubicBezTo>
                    <a:pt x="1532" y="1427"/>
                    <a:pt x="1538" y="1412"/>
                    <a:pt x="1539" y="1402"/>
                  </a:cubicBezTo>
                  <a:cubicBezTo>
                    <a:pt x="1541" y="1388"/>
                    <a:pt x="1534" y="1374"/>
                    <a:pt x="1530" y="1361"/>
                  </a:cubicBezTo>
                  <a:cubicBezTo>
                    <a:pt x="1525" y="1344"/>
                    <a:pt x="1514" y="1311"/>
                    <a:pt x="1514" y="1311"/>
                  </a:cubicBezTo>
                  <a:cubicBezTo>
                    <a:pt x="1571" y="1272"/>
                    <a:pt x="1689" y="1317"/>
                    <a:pt x="1614" y="1269"/>
                  </a:cubicBezTo>
                  <a:cubicBezTo>
                    <a:pt x="1688" y="1231"/>
                    <a:pt x="1981" y="1292"/>
                    <a:pt x="1856" y="1252"/>
                  </a:cubicBezTo>
                  <a:cubicBezTo>
                    <a:pt x="1853" y="1244"/>
                    <a:pt x="1845" y="1235"/>
                    <a:pt x="1848" y="1227"/>
                  </a:cubicBezTo>
                  <a:cubicBezTo>
                    <a:pt x="1852" y="1218"/>
                    <a:pt x="1866" y="1217"/>
                    <a:pt x="1873" y="1210"/>
                  </a:cubicBezTo>
                  <a:cubicBezTo>
                    <a:pt x="1883" y="1200"/>
                    <a:pt x="1887" y="1186"/>
                    <a:pt x="1898" y="1177"/>
                  </a:cubicBezTo>
                  <a:cubicBezTo>
                    <a:pt x="1912" y="1166"/>
                    <a:pt x="1962" y="1150"/>
                    <a:pt x="1981" y="1144"/>
                  </a:cubicBezTo>
                  <a:cubicBezTo>
                    <a:pt x="2030" y="1160"/>
                    <a:pt x="2008" y="1172"/>
                    <a:pt x="2031" y="1202"/>
                  </a:cubicBezTo>
                  <a:cubicBezTo>
                    <a:pt x="2044" y="1219"/>
                    <a:pt x="2068" y="1227"/>
                    <a:pt x="2081" y="1244"/>
                  </a:cubicBezTo>
                  <a:cubicBezTo>
                    <a:pt x="2093" y="1260"/>
                    <a:pt x="2115" y="1294"/>
                    <a:pt x="2115" y="1294"/>
                  </a:cubicBezTo>
                  <a:cubicBezTo>
                    <a:pt x="2153" y="1413"/>
                    <a:pt x="2114" y="1289"/>
                    <a:pt x="2140" y="1377"/>
                  </a:cubicBezTo>
                  <a:cubicBezTo>
                    <a:pt x="2142" y="1385"/>
                    <a:pt x="2141" y="1397"/>
                    <a:pt x="2148" y="1402"/>
                  </a:cubicBezTo>
                  <a:cubicBezTo>
                    <a:pt x="2160" y="1410"/>
                    <a:pt x="2176" y="1408"/>
                    <a:pt x="2190" y="1411"/>
                  </a:cubicBezTo>
                  <a:cubicBezTo>
                    <a:pt x="2217" y="1429"/>
                    <a:pt x="2246" y="1443"/>
                    <a:pt x="2273" y="1461"/>
                  </a:cubicBezTo>
                  <a:cubicBezTo>
                    <a:pt x="2307" y="1411"/>
                    <a:pt x="2280" y="1341"/>
                    <a:pt x="2248" y="1294"/>
                  </a:cubicBezTo>
                  <a:cubicBezTo>
                    <a:pt x="2240" y="1215"/>
                    <a:pt x="2228" y="1174"/>
                    <a:pt x="2173" y="1119"/>
                  </a:cubicBezTo>
                  <a:cubicBezTo>
                    <a:pt x="2157" y="1068"/>
                    <a:pt x="2165" y="1104"/>
                    <a:pt x="2173" y="1018"/>
                  </a:cubicBezTo>
                  <a:cubicBezTo>
                    <a:pt x="2178" y="964"/>
                    <a:pt x="2160" y="902"/>
                    <a:pt x="2215" y="885"/>
                  </a:cubicBezTo>
                  <a:cubicBezTo>
                    <a:pt x="2234" y="824"/>
                    <a:pt x="2258" y="732"/>
                    <a:pt x="2198" y="693"/>
                  </a:cubicBezTo>
                  <a:cubicBezTo>
                    <a:pt x="2179" y="663"/>
                    <a:pt x="2176" y="634"/>
                    <a:pt x="2165" y="601"/>
                  </a:cubicBezTo>
                  <a:cubicBezTo>
                    <a:pt x="2168" y="590"/>
                    <a:pt x="2175" y="540"/>
                    <a:pt x="2207" y="584"/>
                  </a:cubicBezTo>
                  <a:cubicBezTo>
                    <a:pt x="2217" y="598"/>
                    <a:pt x="2212" y="617"/>
                    <a:pt x="2215" y="634"/>
                  </a:cubicBezTo>
                  <a:cubicBezTo>
                    <a:pt x="2225" y="570"/>
                    <a:pt x="2208" y="556"/>
                    <a:pt x="2273" y="543"/>
                  </a:cubicBezTo>
                  <a:cubicBezTo>
                    <a:pt x="2303" y="498"/>
                    <a:pt x="2284" y="415"/>
                    <a:pt x="2323" y="384"/>
                  </a:cubicBezTo>
                  <a:cubicBezTo>
                    <a:pt x="2337" y="373"/>
                    <a:pt x="2357" y="373"/>
                    <a:pt x="2374" y="367"/>
                  </a:cubicBezTo>
                  <a:cubicBezTo>
                    <a:pt x="2366" y="364"/>
                    <a:pt x="2353" y="367"/>
                    <a:pt x="2349" y="359"/>
                  </a:cubicBezTo>
                  <a:cubicBezTo>
                    <a:pt x="2345" y="351"/>
                    <a:pt x="2349" y="338"/>
                    <a:pt x="2357" y="334"/>
                  </a:cubicBezTo>
                  <a:cubicBezTo>
                    <a:pt x="2363" y="331"/>
                    <a:pt x="2362" y="345"/>
                    <a:pt x="2365" y="351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5238" name="Group 6"/>
          <p:cNvGrpSpPr/>
          <p:nvPr/>
        </p:nvGrpSpPr>
        <p:grpSpPr bwMode="auto">
          <a:xfrm>
            <a:off x="5257800" y="1346200"/>
            <a:ext cx="609600" cy="609600"/>
            <a:chOff x="1738" y="1200"/>
            <a:chExt cx="616" cy="683"/>
          </a:xfrm>
        </p:grpSpPr>
        <p:sp>
          <p:nvSpPr>
            <p:cNvPr id="7173" name="Freeform 7"/>
            <p:cNvSpPr/>
            <p:nvPr/>
          </p:nvSpPr>
          <p:spPr bwMode="auto">
            <a:xfrm>
              <a:off x="2221" y="1248"/>
              <a:ext cx="131" cy="371"/>
            </a:xfrm>
            <a:custGeom>
              <a:avLst/>
              <a:gdLst>
                <a:gd name="T0" fmla="*/ 0 w 100"/>
                <a:gd name="T1" fmla="*/ 0 h 375"/>
                <a:gd name="T2" fmla="*/ 210 w 100"/>
                <a:gd name="T3" fmla="*/ 119 h 375"/>
                <a:gd name="T4" fmla="*/ 377 w 100"/>
                <a:gd name="T5" fmla="*/ 282 h 375"/>
                <a:gd name="T6" fmla="*/ 506 w 100"/>
                <a:gd name="T7" fmla="*/ 351 h 3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0" h="375">
                  <a:moveTo>
                    <a:pt x="0" y="0"/>
                  </a:moveTo>
                  <a:cubicBezTo>
                    <a:pt x="13" y="41"/>
                    <a:pt x="18" y="89"/>
                    <a:pt x="41" y="125"/>
                  </a:cubicBezTo>
                  <a:cubicBezTo>
                    <a:pt x="54" y="183"/>
                    <a:pt x="61" y="242"/>
                    <a:pt x="75" y="300"/>
                  </a:cubicBezTo>
                  <a:cubicBezTo>
                    <a:pt x="82" y="327"/>
                    <a:pt x="100" y="348"/>
                    <a:pt x="100" y="375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" name="Freeform 8"/>
            <p:cNvSpPr/>
            <p:nvPr/>
          </p:nvSpPr>
          <p:spPr bwMode="auto">
            <a:xfrm>
              <a:off x="1738" y="1200"/>
              <a:ext cx="518" cy="281"/>
            </a:xfrm>
            <a:custGeom>
              <a:avLst/>
              <a:gdLst>
                <a:gd name="T0" fmla="*/ 118 w 533"/>
                <a:gd name="T1" fmla="*/ 302 h 271"/>
                <a:gd name="T2" fmla="*/ 34 w 533"/>
                <a:gd name="T3" fmla="*/ 270 h 271"/>
                <a:gd name="T4" fmla="*/ 7 w 533"/>
                <a:gd name="T5" fmla="*/ 281 h 271"/>
                <a:gd name="T6" fmla="*/ 15 w 533"/>
                <a:gd name="T7" fmla="*/ 250 h 271"/>
                <a:gd name="T8" fmla="*/ 34 w 533"/>
                <a:gd name="T9" fmla="*/ 229 h 271"/>
                <a:gd name="T10" fmla="*/ 118 w 533"/>
                <a:gd name="T11" fmla="*/ 218 h 271"/>
                <a:gd name="T12" fmla="*/ 34 w 533"/>
                <a:gd name="T13" fmla="*/ 145 h 271"/>
                <a:gd name="T14" fmla="*/ 70 w 533"/>
                <a:gd name="T15" fmla="*/ 84 h 271"/>
                <a:gd name="T16" fmla="*/ 118 w 533"/>
                <a:gd name="T17" fmla="*/ 40 h 271"/>
                <a:gd name="T18" fmla="*/ 160 w 533"/>
                <a:gd name="T19" fmla="*/ 0 h 271"/>
                <a:gd name="T20" fmla="*/ 280 w 533"/>
                <a:gd name="T21" fmla="*/ 40 h 271"/>
                <a:gd name="T22" fmla="*/ 449 w 533"/>
                <a:gd name="T23" fmla="*/ 72 h 27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3" h="271">
                  <a:moveTo>
                    <a:pt x="140" y="243"/>
                  </a:moveTo>
                  <a:cubicBezTo>
                    <a:pt x="95" y="257"/>
                    <a:pt x="57" y="271"/>
                    <a:pt x="40" y="217"/>
                  </a:cubicBezTo>
                  <a:cubicBezTo>
                    <a:pt x="29" y="220"/>
                    <a:pt x="17" y="232"/>
                    <a:pt x="7" y="226"/>
                  </a:cubicBezTo>
                  <a:cubicBezTo>
                    <a:pt x="0" y="221"/>
                    <a:pt x="10" y="208"/>
                    <a:pt x="15" y="201"/>
                  </a:cubicBezTo>
                  <a:cubicBezTo>
                    <a:pt x="21" y="193"/>
                    <a:pt x="32" y="190"/>
                    <a:pt x="40" y="184"/>
                  </a:cubicBezTo>
                  <a:cubicBezTo>
                    <a:pt x="74" y="195"/>
                    <a:pt x="223" y="203"/>
                    <a:pt x="140" y="176"/>
                  </a:cubicBezTo>
                  <a:cubicBezTo>
                    <a:pt x="113" y="134"/>
                    <a:pt x="84" y="133"/>
                    <a:pt x="40" y="117"/>
                  </a:cubicBezTo>
                  <a:cubicBezTo>
                    <a:pt x="26" y="73"/>
                    <a:pt x="42" y="94"/>
                    <a:pt x="82" y="67"/>
                  </a:cubicBezTo>
                  <a:cubicBezTo>
                    <a:pt x="98" y="17"/>
                    <a:pt x="76" y="61"/>
                    <a:pt x="140" y="34"/>
                  </a:cubicBezTo>
                  <a:cubicBezTo>
                    <a:pt x="159" y="26"/>
                    <a:pt x="190" y="0"/>
                    <a:pt x="190" y="0"/>
                  </a:cubicBezTo>
                  <a:cubicBezTo>
                    <a:pt x="240" y="34"/>
                    <a:pt x="264" y="26"/>
                    <a:pt x="332" y="34"/>
                  </a:cubicBezTo>
                  <a:cubicBezTo>
                    <a:pt x="399" y="42"/>
                    <a:pt x="465" y="59"/>
                    <a:pt x="533" y="59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" name="Freeform 9"/>
            <p:cNvSpPr/>
            <p:nvPr/>
          </p:nvSpPr>
          <p:spPr bwMode="auto">
            <a:xfrm>
              <a:off x="1792" y="1453"/>
              <a:ext cx="236" cy="430"/>
            </a:xfrm>
            <a:custGeom>
              <a:avLst/>
              <a:gdLst>
                <a:gd name="T0" fmla="*/ 70 w 236"/>
                <a:gd name="T1" fmla="*/ 0 h 430"/>
                <a:gd name="T2" fmla="*/ 103 w 236"/>
                <a:gd name="T3" fmla="*/ 58 h 430"/>
                <a:gd name="T4" fmla="*/ 45 w 236"/>
                <a:gd name="T5" fmla="*/ 66 h 430"/>
                <a:gd name="T6" fmla="*/ 36 w 236"/>
                <a:gd name="T7" fmla="*/ 116 h 430"/>
                <a:gd name="T8" fmla="*/ 28 w 236"/>
                <a:gd name="T9" fmla="*/ 166 h 430"/>
                <a:gd name="T10" fmla="*/ 128 w 236"/>
                <a:gd name="T11" fmla="*/ 166 h 430"/>
                <a:gd name="T12" fmla="*/ 170 w 236"/>
                <a:gd name="T13" fmla="*/ 217 h 430"/>
                <a:gd name="T14" fmla="*/ 211 w 236"/>
                <a:gd name="T15" fmla="*/ 225 h 430"/>
                <a:gd name="T16" fmla="*/ 220 w 236"/>
                <a:gd name="T17" fmla="*/ 300 h 430"/>
                <a:gd name="T18" fmla="*/ 145 w 236"/>
                <a:gd name="T19" fmla="*/ 342 h 430"/>
                <a:gd name="T20" fmla="*/ 111 w 236"/>
                <a:gd name="T21" fmla="*/ 375 h 430"/>
                <a:gd name="T22" fmla="*/ 86 w 236"/>
                <a:gd name="T23" fmla="*/ 409 h 4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36" h="430">
                  <a:moveTo>
                    <a:pt x="70" y="0"/>
                  </a:moveTo>
                  <a:cubicBezTo>
                    <a:pt x="82" y="4"/>
                    <a:pt x="142" y="38"/>
                    <a:pt x="103" y="58"/>
                  </a:cubicBezTo>
                  <a:cubicBezTo>
                    <a:pt x="86" y="67"/>
                    <a:pt x="64" y="63"/>
                    <a:pt x="45" y="66"/>
                  </a:cubicBezTo>
                  <a:cubicBezTo>
                    <a:pt x="42" y="83"/>
                    <a:pt x="42" y="100"/>
                    <a:pt x="36" y="116"/>
                  </a:cubicBezTo>
                  <a:cubicBezTo>
                    <a:pt x="20" y="164"/>
                    <a:pt x="11" y="118"/>
                    <a:pt x="28" y="166"/>
                  </a:cubicBezTo>
                  <a:cubicBezTo>
                    <a:pt x="0" y="247"/>
                    <a:pt x="97" y="187"/>
                    <a:pt x="128" y="166"/>
                  </a:cubicBezTo>
                  <a:cubicBezTo>
                    <a:pt x="142" y="311"/>
                    <a:pt x="113" y="235"/>
                    <a:pt x="170" y="217"/>
                  </a:cubicBezTo>
                  <a:cubicBezTo>
                    <a:pt x="184" y="220"/>
                    <a:pt x="199" y="218"/>
                    <a:pt x="211" y="225"/>
                  </a:cubicBezTo>
                  <a:cubicBezTo>
                    <a:pt x="236" y="239"/>
                    <a:pt x="233" y="282"/>
                    <a:pt x="220" y="300"/>
                  </a:cubicBezTo>
                  <a:cubicBezTo>
                    <a:pt x="204" y="323"/>
                    <a:pt x="170" y="333"/>
                    <a:pt x="145" y="342"/>
                  </a:cubicBezTo>
                  <a:cubicBezTo>
                    <a:pt x="120" y="411"/>
                    <a:pt x="157" y="329"/>
                    <a:pt x="111" y="375"/>
                  </a:cubicBezTo>
                  <a:cubicBezTo>
                    <a:pt x="56" y="430"/>
                    <a:pt x="144" y="378"/>
                    <a:pt x="86" y="409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" name="Freeform 10"/>
            <p:cNvSpPr/>
            <p:nvPr/>
          </p:nvSpPr>
          <p:spPr bwMode="auto">
            <a:xfrm>
              <a:off x="1887" y="1583"/>
              <a:ext cx="467" cy="279"/>
            </a:xfrm>
            <a:custGeom>
              <a:avLst/>
              <a:gdLst>
                <a:gd name="T0" fmla="*/ 467 w 467"/>
                <a:gd name="T1" fmla="*/ 28 h 279"/>
                <a:gd name="T2" fmla="*/ 442 w 467"/>
                <a:gd name="T3" fmla="*/ 20 h 279"/>
                <a:gd name="T4" fmla="*/ 392 w 467"/>
                <a:gd name="T5" fmla="*/ 36 h 279"/>
                <a:gd name="T6" fmla="*/ 367 w 467"/>
                <a:gd name="T7" fmla="*/ 28 h 279"/>
                <a:gd name="T8" fmla="*/ 342 w 467"/>
                <a:gd name="T9" fmla="*/ 11 h 279"/>
                <a:gd name="T10" fmla="*/ 317 w 467"/>
                <a:gd name="T11" fmla="*/ 28 h 279"/>
                <a:gd name="T12" fmla="*/ 283 w 467"/>
                <a:gd name="T13" fmla="*/ 36 h 279"/>
                <a:gd name="T14" fmla="*/ 242 w 467"/>
                <a:gd name="T15" fmla="*/ 53 h 279"/>
                <a:gd name="T16" fmla="*/ 233 w 467"/>
                <a:gd name="T17" fmla="*/ 11 h 279"/>
                <a:gd name="T18" fmla="*/ 208 w 467"/>
                <a:gd name="T19" fmla="*/ 62 h 279"/>
                <a:gd name="T20" fmla="*/ 217 w 467"/>
                <a:gd name="T21" fmla="*/ 137 h 279"/>
                <a:gd name="T22" fmla="*/ 167 w 467"/>
                <a:gd name="T23" fmla="*/ 170 h 279"/>
                <a:gd name="T24" fmla="*/ 142 w 467"/>
                <a:gd name="T25" fmla="*/ 187 h 279"/>
                <a:gd name="T26" fmla="*/ 50 w 467"/>
                <a:gd name="T27" fmla="*/ 237 h 279"/>
                <a:gd name="T28" fmla="*/ 0 w 467"/>
                <a:gd name="T29" fmla="*/ 279 h 27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467" h="279">
                  <a:moveTo>
                    <a:pt x="467" y="28"/>
                  </a:moveTo>
                  <a:cubicBezTo>
                    <a:pt x="459" y="25"/>
                    <a:pt x="451" y="19"/>
                    <a:pt x="442" y="20"/>
                  </a:cubicBezTo>
                  <a:cubicBezTo>
                    <a:pt x="425" y="22"/>
                    <a:pt x="392" y="36"/>
                    <a:pt x="392" y="36"/>
                  </a:cubicBezTo>
                  <a:cubicBezTo>
                    <a:pt x="384" y="33"/>
                    <a:pt x="375" y="32"/>
                    <a:pt x="367" y="28"/>
                  </a:cubicBezTo>
                  <a:cubicBezTo>
                    <a:pt x="358" y="23"/>
                    <a:pt x="352" y="11"/>
                    <a:pt x="342" y="11"/>
                  </a:cubicBezTo>
                  <a:cubicBezTo>
                    <a:pt x="332" y="11"/>
                    <a:pt x="326" y="24"/>
                    <a:pt x="317" y="28"/>
                  </a:cubicBezTo>
                  <a:cubicBezTo>
                    <a:pt x="306" y="33"/>
                    <a:pt x="294" y="33"/>
                    <a:pt x="283" y="36"/>
                  </a:cubicBezTo>
                  <a:cubicBezTo>
                    <a:pt x="276" y="66"/>
                    <a:pt x="262" y="114"/>
                    <a:pt x="242" y="53"/>
                  </a:cubicBezTo>
                  <a:cubicBezTo>
                    <a:pt x="243" y="52"/>
                    <a:pt x="287" y="0"/>
                    <a:pt x="233" y="11"/>
                  </a:cubicBezTo>
                  <a:cubicBezTo>
                    <a:pt x="223" y="13"/>
                    <a:pt x="210" y="55"/>
                    <a:pt x="208" y="62"/>
                  </a:cubicBezTo>
                  <a:cubicBezTo>
                    <a:pt x="218" y="91"/>
                    <a:pt x="247" y="110"/>
                    <a:pt x="217" y="137"/>
                  </a:cubicBezTo>
                  <a:cubicBezTo>
                    <a:pt x="202" y="150"/>
                    <a:pt x="184" y="159"/>
                    <a:pt x="167" y="170"/>
                  </a:cubicBezTo>
                  <a:cubicBezTo>
                    <a:pt x="159" y="176"/>
                    <a:pt x="142" y="187"/>
                    <a:pt x="142" y="187"/>
                  </a:cubicBezTo>
                  <a:cubicBezTo>
                    <a:pt x="126" y="232"/>
                    <a:pt x="91" y="226"/>
                    <a:pt x="50" y="237"/>
                  </a:cubicBezTo>
                  <a:cubicBezTo>
                    <a:pt x="37" y="246"/>
                    <a:pt x="8" y="279"/>
                    <a:pt x="0" y="279"/>
                  </a:cubicBez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ysDot"/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838199" y="-29162"/>
            <a:ext cx="785978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II. NƯỚC MĨ TRONG NHỮNG NĂM 1929-1939:</a:t>
            </a:r>
          </a:p>
        </p:txBody>
      </p:sp>
      <p:sp>
        <p:nvSpPr>
          <p:cNvPr id="9" name="Text Box 3"/>
          <p:cNvSpPr txBox="1"/>
          <p:nvPr/>
        </p:nvSpPr>
        <p:spPr>
          <a:xfrm>
            <a:off x="609600" y="374787"/>
            <a:ext cx="848021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- Cuối tháng 10/1929, nước Mĩ lâm vào cuộc khủng hoảng kinh </a:t>
            </a:r>
            <a:r>
              <a:rPr lang="en-US" altLang="vi-VN" sz="2400" dirty="0" err="1">
                <a:latin typeface="Times New Roman" panose="02020603050405020304" pitchFamily="18" charset="0"/>
                <a:sym typeface="+mn-ea"/>
              </a:rPr>
              <a:t>tế</a:t>
            </a: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sym typeface="+mn-ea"/>
              </a:rPr>
              <a:t>trầm</a:t>
            </a: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400" dirty="0" err="1">
                <a:latin typeface="Times New Roman" panose="02020603050405020304" pitchFamily="18" charset="0"/>
                <a:sym typeface="+mn-ea"/>
              </a:rPr>
              <a:t>trọng</a:t>
            </a:r>
            <a:r>
              <a:rPr lang="en-US" altLang="vi-VN" sz="2400" dirty="0">
                <a:latin typeface="Times New Roman" panose="02020603050405020304" pitchFamily="18" charset="0"/>
                <a:sym typeface="+mn-ea"/>
              </a:rPr>
              <a:t>. </a:t>
            </a:r>
          </a:p>
        </p:txBody>
      </p:sp>
      <p:sp>
        <p:nvSpPr>
          <p:cNvPr id="11" name="Rectangle 7"/>
          <p:cNvSpPr/>
          <p:nvPr/>
        </p:nvSpPr>
        <p:spPr>
          <a:xfrm>
            <a:off x="2133600" y="816424"/>
            <a:ext cx="9144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ko-KR" sz="2400" i="1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Công nghiệp</a:t>
            </a:r>
            <a:r>
              <a:rPr lang="en-US" altLang="ko-KR" sz="2400" i="1" dirty="0">
                <a:solidFill>
                  <a:schemeClr val="tx1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1932 giảm 2 lần so với năm 1929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39710" y="113944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Nông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nghiệp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Khoảng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72%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nông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dân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Mĩ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bị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phá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sản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.</a:t>
            </a:r>
          </a:p>
          <a:p>
            <a:pPr lvl="0">
              <a:spcBef>
                <a:spcPct val="0"/>
              </a:spcBef>
            </a:pP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Tài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chính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Hàng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nghìn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ngân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hàng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và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thương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mại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phá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sản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7433" y="185556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+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Nạn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thất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nghiệp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và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nghèo</a:t>
            </a:r>
            <a:r>
              <a:rPr lang="en-US" altLang="ko-KR" sz="2400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đói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: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Số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người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thất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nghiệp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lên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tới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hàng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chục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triệu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vào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</a:t>
            </a:r>
            <a:r>
              <a:rPr lang="en-US" altLang="ko-KR" sz="2400" i="1" dirty="0" err="1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năm</a:t>
            </a:r>
            <a:r>
              <a:rPr lang="en-US" altLang="ko-KR" sz="2400" i="1" dirty="0">
                <a:latin typeface="Times New Roman" panose="02020603050405020304" pitchFamily="18" charset="0"/>
                <a:ea typeface="Gulim" pitchFamily="34" charset="-127"/>
                <a:sym typeface="Tahoma" panose="020B0604030504040204" pitchFamily="34" charset="0"/>
              </a:rPr>
              <a:t> 1933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79" y="257671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mẽ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VIẾT BÀI">
            <a:extLst>
              <a:ext uri="{FF2B5EF4-FFF2-40B4-BE49-F238E27FC236}">
                <a16:creationId xmlns:a16="http://schemas.microsoft.com/office/drawing/2014/main" id="{EF7E41E6-FFC6-46F4-8681-2A312E222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043">
            <a:off x="123074" y="72469"/>
            <a:ext cx="5730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1A03E1E5-67ED-42F9-A151-2B5CB15618AD}"/>
              </a:ext>
            </a:extLst>
          </p:cNvPr>
          <p:cNvSpPr txBox="1"/>
          <p:nvPr/>
        </p:nvSpPr>
        <p:spPr>
          <a:xfrm>
            <a:off x="-23191" y="2948094"/>
            <a:ext cx="8925520" cy="83099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-  Cuối năm 1932, Tổng thống Ru – dơ – ven đã thực hiện chính sách mới.</a:t>
            </a: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C9F05063-F47B-43E3-9A15-011AB3FF5F56}"/>
              </a:ext>
            </a:extLst>
          </p:cNvPr>
          <p:cNvSpPr txBox="1"/>
          <p:nvPr/>
        </p:nvSpPr>
        <p:spPr>
          <a:xfrm>
            <a:off x="609600" y="3336351"/>
            <a:ext cx="3124200" cy="46166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3130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16" name="Text Box 21">
            <a:extLst>
              <a:ext uri="{FF2B5EF4-FFF2-40B4-BE49-F238E27FC236}">
                <a16:creationId xmlns:a16="http://schemas.microsoft.com/office/drawing/2014/main" id="{1570DA19-C62B-498E-9F76-5B9CE7DBE3FF}"/>
              </a:ext>
            </a:extLst>
          </p:cNvPr>
          <p:cNvSpPr txBox="1"/>
          <p:nvPr/>
        </p:nvSpPr>
        <p:spPr>
          <a:xfrm>
            <a:off x="177564" y="3749591"/>
            <a:ext cx="8837295" cy="3454780"/>
          </a:xfrm>
          <a:prstGeom prst="rect">
            <a:avLst/>
          </a:prstGeom>
          <a:noFill/>
          <a:ln w="38100" cap="sq" cmpd="sng">
            <a:noFill/>
            <a:prstDash val="solid"/>
            <a:miter/>
            <a:headEnd type="none" w="sm" len="sm"/>
            <a:tailEnd type="none" w="sm" len="sm"/>
          </a:ln>
        </p:spPr>
        <p:txBody>
          <a:bodyPr wrap="square" lIns="68571" tIns="34284" rIns="68571" bIns="3428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200" dirty="0">
                <a:latin typeface="Times New Roman" panose="02020603050405020304" pitchFamily="18" charset="0"/>
              </a:rPr>
              <a:t> </a:t>
            </a:r>
            <a:r>
              <a:rPr lang="en-US" altLang="vi-VN" sz="2200" dirty="0">
                <a:latin typeface="Times New Roman" panose="02020603050405020304" pitchFamily="18" charset="0"/>
                <a:sym typeface="+mn-ea"/>
              </a:rPr>
              <a:t>Ban hành các đạo luật để phục hưng công, nông nghiệp, ngân hàng.</a:t>
            </a:r>
            <a:endParaRPr lang="en-US" altLang="vi-VN" sz="2200" dirty="0">
              <a:latin typeface="Times New Roman" panose="02020603050405020304" pitchFamily="18" charset="0"/>
            </a:endParaRP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2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200" dirty="0" err="1">
                <a:latin typeface="Times New Roman" panose="02020603050405020304" pitchFamily="18" charset="0"/>
                <a:sym typeface="+mn-ea"/>
              </a:rPr>
              <a:t>Giải</a:t>
            </a:r>
            <a:r>
              <a:rPr lang="en-US" altLang="vi-VN" sz="22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200" dirty="0" err="1">
                <a:latin typeface="Times New Roman" panose="02020603050405020304" pitchFamily="18" charset="0"/>
                <a:sym typeface="+mn-ea"/>
              </a:rPr>
              <a:t>quyết</a:t>
            </a:r>
            <a:r>
              <a:rPr lang="en-US" altLang="vi-VN" sz="2200" dirty="0">
                <a:latin typeface="Times New Roman" panose="02020603050405020304" pitchFamily="18" charset="0"/>
                <a:sym typeface="+mn-ea"/>
              </a:rPr>
              <a:t> nạn </a:t>
            </a:r>
            <a:r>
              <a:rPr lang="en-US" altLang="vi-VN" sz="2200" dirty="0" err="1">
                <a:latin typeface="Times New Roman" panose="02020603050405020304" pitchFamily="18" charset="0"/>
                <a:sym typeface="+mn-ea"/>
              </a:rPr>
              <a:t>thất</a:t>
            </a:r>
            <a:r>
              <a:rPr lang="en-US" altLang="vi-VN" sz="22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200" dirty="0" err="1">
                <a:latin typeface="Times New Roman" panose="02020603050405020304" pitchFamily="18" charset="0"/>
                <a:sym typeface="+mn-ea"/>
              </a:rPr>
              <a:t>nghiệp</a:t>
            </a:r>
            <a:r>
              <a:rPr lang="en-US" altLang="vi-VN" sz="2200" dirty="0">
                <a:latin typeface="Times New Roman" panose="02020603050405020304" pitchFamily="18" charset="0"/>
                <a:sym typeface="+mn-ea"/>
              </a:rPr>
              <a:t> phục hồi kinh tế - tài chính. </a:t>
            </a:r>
            <a:r>
              <a:rPr lang="en-US" altLang="vi-VN" sz="2200" dirty="0">
                <a:latin typeface="Times New Roman" panose="02020603050405020304" pitchFamily="18" charset="0"/>
              </a:rPr>
              <a:t> </a:t>
            </a: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200" dirty="0">
                <a:latin typeface="Times New Roman" panose="02020603050405020304" pitchFamily="18" charset="0"/>
              </a:rPr>
              <a:t> Tăng cường vai trò kiểm soát, điều tiết của nhà nước. </a:t>
            </a: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200" dirty="0">
                <a:latin typeface="Times New Roman" panose="02020603050405020304" pitchFamily="18" charset="0"/>
              </a:rPr>
              <a:t> Cứu trợ người thất nghiệp, tạo việc làm mới cho người lao động, </a:t>
            </a:r>
            <a:r>
              <a:rPr lang="en-US" altLang="vi-VN" sz="2200" dirty="0" err="1">
                <a:latin typeface="Times New Roman" panose="02020603050405020304" pitchFamily="18" charset="0"/>
              </a:rPr>
              <a:t>ổn</a:t>
            </a:r>
            <a:r>
              <a:rPr lang="en-US" altLang="vi-VN" sz="2200" dirty="0">
                <a:latin typeface="Times New Roman" panose="02020603050405020304" pitchFamily="18" charset="0"/>
              </a:rPr>
              <a:t> định xã </a:t>
            </a:r>
            <a:r>
              <a:rPr lang="en-US" altLang="vi-VN" sz="2200" dirty="0" err="1">
                <a:latin typeface="Times New Roman" panose="02020603050405020304" pitchFamily="18" charset="0"/>
              </a:rPr>
              <a:t>hội</a:t>
            </a:r>
            <a:r>
              <a:rPr lang="en-US" altLang="vi-VN" sz="2200" dirty="0">
                <a:latin typeface="Times New Roman" panose="02020603050405020304" pitchFamily="18" charset="0"/>
              </a:rPr>
              <a:t>.</a:t>
            </a:r>
          </a:p>
          <a:p>
            <a:pPr marL="0" indent="0" defTabSz="913130" eaLnBrk="1" hangingPunct="1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913130" eaLnBrk="1" hangingPunct="1">
              <a:spcBef>
                <a:spcPts val="0"/>
              </a:spcBef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Đưa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thoát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khỏi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khủng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hoảng</a:t>
            </a:r>
            <a:endParaRPr lang="en-US" sz="2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defTabSz="913130" eaLnBrk="1" hangingPunct="1">
              <a:spcBef>
                <a:spcPts val="0"/>
              </a:spcBef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trì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endParaRPr lang="en-US" altLang="vi-VN" sz="2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7752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 bldLvl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9"/>
          <p:cNvSpPr txBox="1"/>
          <p:nvPr/>
        </p:nvSpPr>
        <p:spPr>
          <a:xfrm>
            <a:off x="1314450" y="2513410"/>
            <a:ext cx="3086100" cy="274955"/>
          </a:xfrm>
          <a:prstGeom prst="rect">
            <a:avLst/>
          </a:prstGeom>
          <a:noFill/>
          <a:ln w="12700">
            <a:noFill/>
          </a:ln>
        </p:spPr>
        <p:txBody>
          <a:bodyPr lIns="68571" tIns="34284" rIns="68571" bIns="3428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FontTx/>
              <a:buNone/>
            </a:pPr>
            <a:endParaRPr lang="vi-VN" altLang="vi-VN" sz="1350" dirty="0">
              <a:latin typeface="Arial" panose="020B0604020202020204" pitchFamily="34" charset="0"/>
            </a:endParaRPr>
          </a:p>
        </p:txBody>
      </p:sp>
      <p:sp>
        <p:nvSpPr>
          <p:cNvPr id="37891" name="Text Box 20"/>
          <p:cNvSpPr txBox="1"/>
          <p:nvPr/>
        </p:nvSpPr>
        <p:spPr>
          <a:xfrm>
            <a:off x="5314950" y="1257300"/>
            <a:ext cx="2343150" cy="274955"/>
          </a:xfrm>
          <a:prstGeom prst="rect">
            <a:avLst/>
          </a:prstGeom>
          <a:noFill/>
          <a:ln w="12700">
            <a:noFill/>
          </a:ln>
        </p:spPr>
        <p:txBody>
          <a:bodyPr lIns="68571" tIns="34284" rIns="68571" bIns="3428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50000"/>
              </a:spcBef>
              <a:buFontTx/>
              <a:buNone/>
            </a:pPr>
            <a:endParaRPr lang="vi-VN" altLang="vi-VN" sz="1350" dirty="0">
              <a:latin typeface="Arial" panose="020B0604020202020204" pitchFamily="34" charset="0"/>
            </a:endParaRPr>
          </a:p>
        </p:txBody>
      </p:sp>
      <p:sp>
        <p:nvSpPr>
          <p:cNvPr id="68629" name="Text Box 21"/>
          <p:cNvSpPr txBox="1"/>
          <p:nvPr/>
        </p:nvSpPr>
        <p:spPr>
          <a:xfrm>
            <a:off x="306705" y="1524000"/>
            <a:ext cx="8837295" cy="4531998"/>
          </a:xfrm>
          <a:prstGeom prst="rect">
            <a:avLst/>
          </a:prstGeom>
          <a:noFill/>
          <a:ln w="38100" cap="sq" cmpd="sng">
            <a:noFill/>
            <a:prstDash val="solid"/>
            <a:miter/>
            <a:headEnd type="none" w="sm" len="sm"/>
            <a:tailEnd type="none" w="sm" len="sm"/>
          </a:ln>
        </p:spPr>
        <p:txBody>
          <a:bodyPr wrap="square" lIns="68571" tIns="34284" rIns="68571" bIns="3428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600" dirty="0">
                <a:latin typeface="Times New Roman" panose="02020603050405020304" pitchFamily="18" charset="0"/>
              </a:rPr>
              <a:t> </a:t>
            </a:r>
            <a:r>
              <a:rPr lang="en-US" altLang="vi-VN" sz="2600" dirty="0">
                <a:latin typeface="Times New Roman" panose="02020603050405020304" pitchFamily="18" charset="0"/>
                <a:sym typeface="+mn-ea"/>
              </a:rPr>
              <a:t>Ban hành các đạo luật để phục hưng công, nông nghiệp, ngân hàng.</a:t>
            </a:r>
            <a:endParaRPr lang="en-US" altLang="vi-VN" sz="2600" dirty="0">
              <a:latin typeface="Times New Roman" panose="02020603050405020304" pitchFamily="18" charset="0"/>
            </a:endParaRP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6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600" dirty="0" err="1">
                <a:latin typeface="Times New Roman" panose="02020603050405020304" pitchFamily="18" charset="0"/>
                <a:sym typeface="+mn-ea"/>
              </a:rPr>
              <a:t>Giải</a:t>
            </a:r>
            <a:r>
              <a:rPr lang="en-US" altLang="vi-VN" sz="26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600" dirty="0" err="1">
                <a:latin typeface="Times New Roman" panose="02020603050405020304" pitchFamily="18" charset="0"/>
                <a:sym typeface="+mn-ea"/>
              </a:rPr>
              <a:t>quyết</a:t>
            </a:r>
            <a:r>
              <a:rPr lang="en-US" altLang="vi-VN" sz="2600" dirty="0">
                <a:latin typeface="Times New Roman" panose="02020603050405020304" pitchFamily="18" charset="0"/>
                <a:sym typeface="+mn-ea"/>
              </a:rPr>
              <a:t> nạn </a:t>
            </a:r>
            <a:r>
              <a:rPr lang="en-US" altLang="vi-VN" sz="2600" dirty="0" err="1">
                <a:latin typeface="Times New Roman" panose="02020603050405020304" pitchFamily="18" charset="0"/>
                <a:sym typeface="+mn-ea"/>
              </a:rPr>
              <a:t>thất</a:t>
            </a:r>
            <a:r>
              <a:rPr lang="en-US" altLang="vi-VN" sz="2600" dirty="0"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2600" dirty="0" err="1">
                <a:latin typeface="Times New Roman" panose="02020603050405020304" pitchFamily="18" charset="0"/>
                <a:sym typeface="+mn-ea"/>
              </a:rPr>
              <a:t>nghiệp</a:t>
            </a:r>
            <a:r>
              <a:rPr lang="en-US" altLang="vi-VN" sz="2600" dirty="0">
                <a:latin typeface="Times New Roman" panose="02020603050405020304" pitchFamily="18" charset="0"/>
                <a:sym typeface="+mn-ea"/>
              </a:rPr>
              <a:t> phục hồi kinh tế - tài chính. </a:t>
            </a:r>
            <a:r>
              <a:rPr lang="en-US" altLang="vi-VN" sz="2600" dirty="0">
                <a:latin typeface="Times New Roman" panose="02020603050405020304" pitchFamily="18" charset="0"/>
              </a:rPr>
              <a:t> </a:t>
            </a: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600" dirty="0">
                <a:latin typeface="Times New Roman" panose="02020603050405020304" pitchFamily="18" charset="0"/>
              </a:rPr>
              <a:t> Tăng cường vai trò kiểm soát, điều tiết của nhà nước. </a:t>
            </a: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600" dirty="0">
                <a:latin typeface="Times New Roman" panose="02020603050405020304" pitchFamily="18" charset="0"/>
              </a:rPr>
              <a:t> Cứu trợ người thất nghiệp, tạo việc làm mới cho người lao động, </a:t>
            </a:r>
            <a:r>
              <a:rPr lang="en-US" altLang="vi-VN" sz="2600" dirty="0" err="1">
                <a:latin typeface="Times New Roman" panose="02020603050405020304" pitchFamily="18" charset="0"/>
              </a:rPr>
              <a:t>ổn</a:t>
            </a:r>
            <a:r>
              <a:rPr lang="en-US" altLang="vi-VN" sz="2600" dirty="0">
                <a:latin typeface="Times New Roman" panose="02020603050405020304" pitchFamily="18" charset="0"/>
              </a:rPr>
              <a:t> định xã </a:t>
            </a:r>
            <a:r>
              <a:rPr lang="en-US" altLang="vi-VN" sz="2600" dirty="0" err="1">
                <a:latin typeface="Times New Roman" panose="02020603050405020304" pitchFamily="18" charset="0"/>
              </a:rPr>
              <a:t>hội</a:t>
            </a:r>
            <a:r>
              <a:rPr lang="en-US" altLang="vi-VN" sz="2600" dirty="0">
                <a:latin typeface="Times New Roman" panose="02020603050405020304" pitchFamily="18" charset="0"/>
              </a:rPr>
              <a:t>.</a:t>
            </a:r>
          </a:p>
          <a:p>
            <a:pPr marL="0" indent="0" defTabSz="913130" eaLnBrk="1" hangingPunct="1">
              <a:spcBef>
                <a:spcPts val="0"/>
              </a:spcBef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defTabSz="913130" eaLnBrk="1" hangingPunct="1">
              <a:spcBef>
                <a:spcPts val="0"/>
              </a:spcBef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Đưa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thoát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khỏi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cuộc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khủng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hoảng</a:t>
            </a:r>
            <a:endParaRPr lang="en-US" sz="26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defTabSz="913130" eaLnBrk="1" hangingPunct="1">
              <a:spcBef>
                <a:spcPts val="0"/>
              </a:spcBef>
              <a:buFontTx/>
              <a:buChar char="-"/>
            </a:pP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trì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độ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dân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6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3130" eaLnBrk="1" hangingPunct="1">
              <a:spcBef>
                <a:spcPts val="0"/>
              </a:spcBef>
              <a:buFontTx/>
              <a:buChar char="-"/>
            </a:pPr>
            <a:endParaRPr lang="en-US" altLang="vi-VN" sz="2600" dirty="0">
              <a:latin typeface="Times New Roman" panose="02020603050405020304" pitchFamily="18" charset="0"/>
            </a:endParaRPr>
          </a:p>
        </p:txBody>
      </p:sp>
      <p:sp>
        <p:nvSpPr>
          <p:cNvPr id="68642" name="Text Box 34"/>
          <p:cNvSpPr txBox="1"/>
          <p:nvPr/>
        </p:nvSpPr>
        <p:spPr>
          <a:xfrm>
            <a:off x="289077" y="1102389"/>
            <a:ext cx="4705350" cy="5232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3130" eaLnBrk="1" hangingPunct="1">
              <a:spcBef>
                <a:spcPct val="5000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10" name="Text Box 6"/>
          <p:cNvSpPr txBox="1"/>
          <p:nvPr/>
        </p:nvSpPr>
        <p:spPr>
          <a:xfrm>
            <a:off x="531667" y="261753"/>
            <a:ext cx="8925520" cy="9220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700" dirty="0">
                <a:latin typeface="Times New Roman" panose="02020603050405020304" pitchFamily="18" charset="0"/>
              </a:rPr>
              <a:t>-  Cuối năm 1932, Tổng thống Ru – dơ – ven đã thực hiện chính sách mới.</a:t>
            </a:r>
          </a:p>
        </p:txBody>
      </p:sp>
      <p:pic>
        <p:nvPicPr>
          <p:cNvPr id="11" name="Picture 10" descr="VIẾT BÀI">
            <a:extLst>
              <a:ext uri="{FF2B5EF4-FFF2-40B4-BE49-F238E27FC236}">
                <a16:creationId xmlns:a16="http://schemas.microsoft.com/office/drawing/2014/main" id="{97814EB7-A8D1-41B2-8353-A8D945668C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043">
            <a:off x="68893" y="110533"/>
            <a:ext cx="57308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9" grpId="0" bldLvl="0"/>
      <p:bldP spid="686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 descr="LS8-B18-H69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76800" cy="6858000"/>
          </a:xfr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26627" name="AutoShape 14"/>
          <p:cNvSpPr>
            <a:spLocks noChangeArrowheads="1"/>
          </p:cNvSpPr>
          <p:nvPr/>
        </p:nvSpPr>
        <p:spPr bwMode="auto">
          <a:xfrm>
            <a:off x="5181600" y="0"/>
            <a:ext cx="3657600" cy="2062163"/>
          </a:xfrm>
          <a:prstGeom prst="cloudCallout">
            <a:avLst>
              <a:gd name="adj1" fmla="val -79241"/>
              <a:gd name="adj2" fmla="val 30833"/>
            </a:avLst>
          </a:prstGeom>
          <a:solidFill>
            <a:srgbClr val="FFFF99"/>
          </a:solidFill>
          <a:ln w="28575" cmpd="sng">
            <a:solidFill>
              <a:srgbClr val="FF0000"/>
            </a:solidFill>
            <a:round/>
          </a:ln>
        </p:spPr>
        <p:txBody>
          <a:bodyPr/>
          <a:lstStyle/>
          <a:p>
            <a:pPr algn="just" eaLnBrk="0" hangingPunct="0">
              <a:buFont typeface="Arial" panose="020B0604020202020204" pitchFamily="34" charset="0"/>
              <a:buNone/>
              <a:defRPr/>
            </a:pP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Nêu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nhận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xét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em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về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Chính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sách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mới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qua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hình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Tahoma" panose="020B0604030504040204" pitchFamily="34" charset="0"/>
              </a:rPr>
              <a:t> 69? </a:t>
            </a:r>
          </a:p>
        </p:txBody>
      </p:sp>
      <p:sp>
        <p:nvSpPr>
          <p:cNvPr id="26628" name="Text Box 15"/>
          <p:cNvSpPr txBox="1">
            <a:spLocks noChangeArrowheads="1"/>
          </p:cNvSpPr>
          <p:nvPr/>
        </p:nvSpPr>
        <p:spPr bwMode="auto">
          <a:xfrm>
            <a:off x="5073015" y="2062480"/>
            <a:ext cx="3944620" cy="3785652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None/>
            </a:pP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Người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khổng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lồ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tượng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trưng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cho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vai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trò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của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nhà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nước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trong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việc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kiểm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soát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đời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sống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kinh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tế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của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đất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nước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nhà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nước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nắm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tất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cả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các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ngành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kinh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tế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, can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thiệp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vào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tất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cả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các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lĩnh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vực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của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sản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xuất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,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lưu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thông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phân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phối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để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đưa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nước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Mĩ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thoát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khỏi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khủng</a:t>
            </a:r>
            <a:r>
              <a:rPr lang="en-US" altLang="vi-VN" sz="2400" b="1" i="1" dirty="0"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vi-VN" sz="2400" b="1" i="1" dirty="0" err="1">
                <a:cs typeface="Times New Roman" panose="02020603050405020304" pitchFamily="18" charset="0"/>
                <a:sym typeface="Tahoma" panose="020B0604030504040204" pitchFamily="34" charset="0"/>
              </a:rPr>
              <a:t>hoảng</a:t>
            </a:r>
            <a:endParaRPr lang="en-US" altLang="vi-VN" sz="2400" b="1" i="1" dirty="0">
              <a:cs typeface="Times New Roman" panose="02020603050405020304" pitchFamily="18" charset="0"/>
              <a:sym typeface="Tahoma" panose="020B0604030504040204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ldLvl="0" animBg="1" autoUpdateAnimBg="0"/>
      <p:bldP spid="26627" grpId="1" bldLvl="0" animBg="1"/>
      <p:bldP spid="26628" grpId="0" bldLvl="0" animBg="1" autoUpdateAnimBg="0"/>
      <p:bldP spid="26628" grpId="1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/>
          <p:nvPr/>
        </p:nvSpPr>
        <p:spPr>
          <a:xfrm>
            <a:off x="1371600" y="3486150"/>
            <a:ext cx="64008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50000"/>
              </a:spcBef>
              <a:buFontTx/>
              <a:buNone/>
            </a:pPr>
            <a:endParaRPr lang="vi-VN" altLang="vi-VN" sz="1350" dirty="0">
              <a:latin typeface="Arial" panose="020B0604020202020204" pitchFamily="34" charset="0"/>
            </a:endParaRPr>
          </a:p>
        </p:txBody>
      </p:sp>
      <p:sp>
        <p:nvSpPr>
          <p:cNvPr id="44035" name="Text Box 3"/>
          <p:cNvSpPr txBox="1"/>
          <p:nvPr/>
        </p:nvSpPr>
        <p:spPr>
          <a:xfrm>
            <a:off x="1316831" y="1885950"/>
            <a:ext cx="42291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en-US" altLang="vi-VN" sz="1800" b="1" i="1" dirty="0">
                <a:solidFill>
                  <a:srgbClr val="CC00FF"/>
                </a:solidFill>
                <a:latin typeface="Times New Roman" panose="02020603050405020304" pitchFamily="18" charset="0"/>
              </a:rPr>
              <a:t>    </a:t>
            </a:r>
            <a:endParaRPr lang="en-US" altLang="vi-VN" sz="1800" dirty="0">
              <a:solidFill>
                <a:srgbClr val="CC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6" name="Text Box 4"/>
          <p:cNvSpPr txBox="1"/>
          <p:nvPr/>
        </p:nvSpPr>
        <p:spPr>
          <a:xfrm>
            <a:off x="1428750" y="4686300"/>
            <a:ext cx="18859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vi-VN" altLang="vi-VN" sz="1800" dirty="0">
              <a:latin typeface="Times New Roman" panose="02020603050405020304" pitchFamily="18" charset="0"/>
            </a:endParaRPr>
          </a:p>
        </p:txBody>
      </p:sp>
      <p:sp>
        <p:nvSpPr>
          <p:cNvPr id="44037" name="Rectangle 5"/>
          <p:cNvSpPr/>
          <p:nvPr/>
        </p:nvSpPr>
        <p:spPr>
          <a:xfrm>
            <a:off x="76200" y="71120"/>
            <a:ext cx="9144000" cy="138499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3130">
              <a:spcBef>
                <a:spcPct val="0"/>
              </a:spcBef>
              <a:buFontTx/>
              <a:buNone/>
            </a:pPr>
            <a:r>
              <a:rPr lang="en-US" altLang="vi-VN" sz="2800" b="1" dirty="0" err="1">
                <a:solidFill>
                  <a:srgbClr val="008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vi-VN" sz="2800" b="1" dirty="0">
                <a:solidFill>
                  <a:srgbClr val="008000"/>
                </a:solidFill>
                <a:latin typeface="Times New Roman" panose="02020603050405020304" pitchFamily="18" charset="0"/>
              </a:rPr>
              <a:t> so sánh cách thoát ra cuộc khủng hoảng kinh tế thế giới (1929 – 1933) của Mĩ  với các quốc gia Châu Âu như  Anh -  Pháp và Đức -  I-ta-li-a</a:t>
            </a:r>
            <a:r>
              <a:rPr lang="en-US" altLang="vi-VN" sz="2800" b="1" i="1" dirty="0">
                <a:solidFill>
                  <a:srgbClr val="008000"/>
                </a:solidFill>
                <a:latin typeface="Times New Roman" panose="02020603050405020304" pitchFamily="18" charset="0"/>
              </a:rPr>
              <a:t> ?	</a:t>
            </a:r>
          </a:p>
        </p:txBody>
      </p:sp>
      <p:graphicFrame>
        <p:nvGraphicFramePr>
          <p:cNvPr id="44038" name="Table 44037"/>
          <p:cNvGraphicFramePr/>
          <p:nvPr/>
        </p:nvGraphicFramePr>
        <p:xfrm>
          <a:off x="-28575" y="1885950"/>
          <a:ext cx="9172575" cy="4114800"/>
        </p:xfrm>
        <a:graphic>
          <a:graphicData uri="http://schemas.openxmlformats.org/drawingml/2006/table">
            <a:tbl>
              <a:tblPr/>
              <a:tblGrid>
                <a:gridCol w="2736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0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720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313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defTabSz="91313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lang="en-US" alt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313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nước tư bản châu Âu</a:t>
                      </a:r>
                      <a:endParaRPr lang="en-US" altLang="vi-VN" sz="28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313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 - Pháp</a:t>
                      </a:r>
                      <a:endParaRPr lang="en-US" alt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defTabSz="91313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vi-VN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Đức – I-ta-li-a</a:t>
                      </a:r>
                      <a:endParaRPr lang="en-US" altLang="vi-VN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22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313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21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defTabSz="91313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2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 defTabSz="913130" eaLnBrk="1" hangingPunct="1">
                        <a:spcBef>
                          <a:spcPct val="20000"/>
                        </a:spcBef>
                        <a:buNone/>
                      </a:pPr>
                      <a:endParaRPr lang="en-US" altLang="vi-VN" sz="2700" b="1" dirty="0">
                        <a:solidFill>
                          <a:srgbClr val="FF0066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313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7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defTabSz="913130" eaLnBrk="1" hangingPunct="1">
                        <a:spcBef>
                          <a:spcPct val="20000"/>
                        </a:spcBef>
                        <a:buNone/>
                      </a:pPr>
                      <a:endParaRPr lang="vi-VN" altLang="vi-VN" sz="27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8140" name="Text Box 28"/>
          <p:cNvSpPr txBox="1"/>
          <p:nvPr/>
        </p:nvSpPr>
        <p:spPr>
          <a:xfrm>
            <a:off x="2714625" y="3261253"/>
            <a:ext cx="2857500" cy="3902607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khỏi khủng hoảng bằng những chính sách cải cách kinh tế - xã hội</a:t>
            </a:r>
          </a:p>
          <a:p>
            <a:pPr marL="0" lvl="0" indent="0" algn="just" eaLnBrk="1" hangingPunct="1">
              <a:spcBef>
                <a:spcPct val="0"/>
              </a:spcBef>
              <a:buFontTx/>
              <a:buNone/>
            </a:pPr>
            <a:endParaRPr lang="en-US" altLang="vi-VN" sz="3000" b="1" i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buFontTx/>
              <a:buNone/>
            </a:pPr>
            <a:endParaRPr lang="en-US" altLang="vi-VN" sz="30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eaLnBrk="1" hangingPunct="1"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endParaRPr lang="en-US" altLang="vi-VN" sz="33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141" name="Text Box 29"/>
          <p:cNvSpPr txBox="1"/>
          <p:nvPr/>
        </p:nvSpPr>
        <p:spPr>
          <a:xfrm>
            <a:off x="5586413" y="3143250"/>
            <a:ext cx="3543300" cy="2584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buClr>
                <a:schemeClr val="tx1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vi-VN" sz="27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2700" dirty="0" err="1">
                <a:latin typeface="Times New Roman" panose="02020603050405020304" pitchFamily="18" charset="0"/>
              </a:rPr>
              <a:t>Thoát</a:t>
            </a:r>
            <a:r>
              <a:rPr lang="en-US" altLang="vi-VN" sz="2700" dirty="0">
                <a:latin typeface="Times New Roman" panose="02020603050405020304" pitchFamily="18" charset="0"/>
              </a:rPr>
              <a:t> ra cuộc khủng hoảng bằng cách  phát xít hóa chế độ thống trị và phát động cuộc chiến tranh để phân chia lại thế giới</a:t>
            </a:r>
          </a:p>
        </p:txBody>
      </p:sp>
      <p:sp>
        <p:nvSpPr>
          <p:cNvPr id="218162" name="Text Box 50"/>
          <p:cNvSpPr txBox="1"/>
          <p:nvPr/>
        </p:nvSpPr>
        <p:spPr>
          <a:xfrm>
            <a:off x="-28575" y="3017044"/>
            <a:ext cx="2714625" cy="2739211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800" dirty="0" err="1">
                <a:latin typeface="Times New Roman" panose="02020603050405020304" pitchFamily="18" charset="0"/>
              </a:rPr>
              <a:t>Thoát</a:t>
            </a:r>
            <a:r>
              <a:rPr lang="en-US" altLang="vi-VN" sz="2800" dirty="0">
                <a:latin typeface="Times New Roman" panose="02020603050405020304" pitchFamily="18" charset="0"/>
              </a:rPr>
              <a:t> khỏi khủng hoảng bằng Chính sách mới của Ru-dơ-ven.</a:t>
            </a:r>
          </a:p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endParaRPr lang="en-US" altLang="vi-VN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8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40" grpId="0"/>
      <p:bldP spid="218141" grpId="0"/>
      <p:bldP spid="2181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1771"/>
            <a:ext cx="4419600" cy="287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051770" y="76200"/>
            <a:ext cx="5627543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HIỂU BIẾT HƠN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2744" y="2932494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Lin-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có liên qu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8070"/>
            <a:ext cx="4343401" cy="291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86" y="2895600"/>
            <a:ext cx="391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sinh-tơn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Kết quả hình ảnh cho F.D Rooseve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3505201"/>
            <a:ext cx="4419599" cy="282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5400" y="6384796"/>
            <a:ext cx="3706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dơ-ven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8" y="3505200"/>
            <a:ext cx="4321442" cy="2819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155" y="6384796"/>
            <a:ext cx="391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Donal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Trump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066800" y="1143000"/>
            <a:ext cx="7010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</a:rPr>
              <a:t>Các giai đoạn phát triển của nước Mĩ giữa hai cuộc chiến tranh thế giới (1918 - 1939)</a:t>
            </a:r>
          </a:p>
        </p:txBody>
      </p:sp>
      <p:sp>
        <p:nvSpPr>
          <p:cNvPr id="20484" name="Line 6"/>
          <p:cNvSpPr>
            <a:spLocks noChangeShapeType="1"/>
          </p:cNvSpPr>
          <p:nvPr/>
        </p:nvSpPr>
        <p:spPr bwMode="auto">
          <a:xfrm>
            <a:off x="838200" y="3581400"/>
            <a:ext cx="7920038" cy="0"/>
          </a:xfrm>
          <a:prstGeom prst="line">
            <a:avLst/>
          </a:prstGeom>
          <a:noFill/>
          <a:ln w="34925">
            <a:solidFill>
              <a:srgbClr val="008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AutoShape 7"/>
          <p:cNvSpPr/>
          <p:nvPr/>
        </p:nvSpPr>
        <p:spPr bwMode="auto">
          <a:xfrm rot="5400000">
            <a:off x="1955006" y="2997994"/>
            <a:ext cx="287338" cy="2520950"/>
          </a:xfrm>
          <a:prstGeom prst="rightBrace">
            <a:avLst>
              <a:gd name="adj1" fmla="val 73112"/>
              <a:gd name="adj2" fmla="val 50000"/>
            </a:avLst>
          </a:prstGeom>
          <a:noFill/>
          <a:ln w="1905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20486" name="AutoShape 8"/>
          <p:cNvSpPr/>
          <p:nvPr/>
        </p:nvSpPr>
        <p:spPr bwMode="auto">
          <a:xfrm rot="5400000">
            <a:off x="6988175" y="3070225"/>
            <a:ext cx="279400" cy="2520950"/>
          </a:xfrm>
          <a:prstGeom prst="rightBrace">
            <a:avLst>
              <a:gd name="adj1" fmla="val 75189"/>
              <a:gd name="adj2" fmla="val 48676"/>
            </a:avLst>
          </a:prstGeom>
          <a:noFill/>
          <a:ln w="1905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381000" y="3733800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</a:rPr>
              <a:t>1918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895600" y="3733800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</a:rPr>
              <a:t>1929</a:t>
            </a: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5410200" y="3733800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</a:rPr>
              <a:t>1933</a:t>
            </a: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7924800" y="3733800"/>
            <a:ext cx="100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</a:rPr>
              <a:t>1939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304800" y="4495800"/>
            <a:ext cx="3505200" cy="476250"/>
          </a:xfrm>
          <a:prstGeom prst="rect">
            <a:avLst/>
          </a:prstGeom>
          <a:solidFill>
            <a:srgbClr val="FF66FF"/>
          </a:solidFill>
          <a:ln w="19050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Kinh tế tăng trưởng nhanh</a:t>
            </a:r>
          </a:p>
        </p:txBody>
      </p:sp>
      <p:sp>
        <p:nvSpPr>
          <p:cNvPr id="20492" name="Text Box 14"/>
          <p:cNvSpPr txBox="1">
            <a:spLocks noChangeArrowheads="1"/>
          </p:cNvSpPr>
          <p:nvPr/>
        </p:nvSpPr>
        <p:spPr bwMode="auto">
          <a:xfrm>
            <a:off x="2971800" y="2514600"/>
            <a:ext cx="3352800" cy="415925"/>
          </a:xfrm>
          <a:prstGeom prst="rect">
            <a:avLst/>
          </a:prstGeom>
          <a:solidFill>
            <a:srgbClr val="99CCFF"/>
          </a:solidFill>
          <a:ln w="19050">
            <a:solidFill>
              <a:srgbClr val="FFFF00"/>
            </a:solidFill>
            <a:miter lim="800000"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Times New Roman" panose="02020603050405020304" pitchFamily="18" charset="0"/>
              </a:rPr>
              <a:t>KHỦNG HOẢNG KINH TẾ</a:t>
            </a:r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5410200" y="4648200"/>
            <a:ext cx="3341688" cy="11874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sách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tế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94" name="AutoShape 16"/>
          <p:cNvSpPr/>
          <p:nvPr/>
        </p:nvSpPr>
        <p:spPr bwMode="auto">
          <a:xfrm rot="16200000" flipV="1">
            <a:off x="4506912" y="1970088"/>
            <a:ext cx="212725" cy="2520950"/>
          </a:xfrm>
          <a:prstGeom prst="rightBrace">
            <a:avLst>
              <a:gd name="adj1" fmla="val 98756"/>
              <a:gd name="adj2" fmla="val 50000"/>
            </a:avLst>
          </a:prstGeom>
          <a:noFill/>
          <a:ln w="1905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/>
          <a:p>
            <a:pPr algn="ctr"/>
            <a:endParaRPr lang="en-US" sz="2000">
              <a:solidFill>
                <a:srgbClr val="00FFFF"/>
              </a:solidFill>
              <a:latin typeface=".VnArial Narrow" panose="020B7200000000000000" pitchFamily="34" charset="0"/>
            </a:endParaRPr>
          </a:p>
        </p:txBody>
      </p:sp>
      <p:sp>
        <p:nvSpPr>
          <p:cNvPr id="20495" name="Line 17"/>
          <p:cNvSpPr>
            <a:spLocks noChangeShapeType="1"/>
          </p:cNvSpPr>
          <p:nvPr/>
        </p:nvSpPr>
        <p:spPr bwMode="auto">
          <a:xfrm>
            <a:off x="838200" y="3429000"/>
            <a:ext cx="0" cy="304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6" name="Line 18"/>
          <p:cNvSpPr>
            <a:spLocks noChangeShapeType="1"/>
          </p:cNvSpPr>
          <p:nvPr/>
        </p:nvSpPr>
        <p:spPr bwMode="auto">
          <a:xfrm>
            <a:off x="8458200" y="3429000"/>
            <a:ext cx="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Line 19"/>
          <p:cNvSpPr>
            <a:spLocks noChangeShapeType="1"/>
          </p:cNvSpPr>
          <p:nvPr/>
        </p:nvSpPr>
        <p:spPr bwMode="auto">
          <a:xfrm>
            <a:off x="3352800" y="3429000"/>
            <a:ext cx="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Line 20"/>
          <p:cNvSpPr>
            <a:spLocks noChangeShapeType="1"/>
          </p:cNvSpPr>
          <p:nvPr/>
        </p:nvSpPr>
        <p:spPr bwMode="auto">
          <a:xfrm>
            <a:off x="5867400" y="3429000"/>
            <a:ext cx="0" cy="228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3" grpId="1"/>
      <p:bldP spid="20485" grpId="0" animBg="1"/>
      <p:bldP spid="20485" grpId="1" animBg="1"/>
      <p:bldP spid="20486" grpId="0" animBg="1"/>
      <p:bldP spid="20486" grpId="1" animBg="1"/>
      <p:bldP spid="20487" grpId="0"/>
      <p:bldP spid="20487" grpId="1"/>
      <p:bldP spid="20488" grpId="0"/>
      <p:bldP spid="20488" grpId="1"/>
      <p:bldP spid="20489" grpId="0"/>
      <p:bldP spid="20489" grpId="1"/>
      <p:bldP spid="20490" grpId="0"/>
      <p:bldP spid="20490" grpId="1"/>
      <p:bldP spid="20491" grpId="0" animBg="1"/>
      <p:bldP spid="20491" grpId="1" animBg="1"/>
      <p:bldP spid="20492" grpId="0" animBg="1"/>
      <p:bldP spid="20492" grpId="1" animBg="1"/>
      <p:bldP spid="20493" grpId="0" animBg="1"/>
      <p:bldP spid="20493" grpId="1" animBg="1"/>
      <p:bldP spid="20494" grpId="0" animBg="1"/>
      <p:bldP spid="2049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>
          <a:xfrm>
            <a:off x="3069771" y="5584371"/>
            <a:ext cx="5867400" cy="867682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vợ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chồng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tịch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lê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đức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anh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chụp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tổng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bill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clinton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cùng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phu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( 1995)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25" y="839029"/>
            <a:ext cx="5913120" cy="4799771"/>
          </a:xfrm>
          <a:prstGeom prst="rect">
            <a:avLst/>
          </a:prstGeom>
        </p:spPr>
      </p:pic>
      <p:sp>
        <p:nvSpPr>
          <p:cNvPr id="7" name="Rectangle 6"/>
          <p:cNvSpPr txBox="1">
            <a:spLocks noChangeArrowheads="1"/>
          </p:cNvSpPr>
          <p:nvPr/>
        </p:nvSpPr>
        <p:spPr>
          <a:xfrm>
            <a:off x="0" y="1219200"/>
            <a:ext cx="3015343" cy="30654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11/7/1995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Clinton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</a:p>
        </p:txBody>
      </p:sp>
      <p:sp>
        <p:nvSpPr>
          <p:cNvPr id="2" name="Title 1"/>
          <p:cNvSpPr>
            <a:spLocks noGrp="1"/>
          </p:cNvSpPr>
          <p:nvPr/>
        </p:nvSpPr>
        <p:spPr>
          <a:xfrm>
            <a:off x="457200" y="0"/>
            <a:ext cx="8229600" cy="734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MĨ VÀ VIỆT NAM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734587"/>
          </a:xfrm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7205"/>
            <a:ext cx="4408805" cy="27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7442" y="3333509"/>
            <a:ext cx="44958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thống Barack Obama đón tiếp Tổng bí thư Nguyễn Phú Trọng trong chuyến thăm lịch sử, đánh dấu một trang mới trong quan hệ hai nước 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(2015)</a:t>
            </a:r>
            <a:endParaRPr lang="vi-VN" sz="2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1" y="4667885"/>
            <a:ext cx="5376544" cy="21901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0" y="5509540"/>
            <a:ext cx="3501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Donal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Trump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27/2/2019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" y="518795"/>
            <a:ext cx="4550410" cy="27565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3333509"/>
            <a:ext cx="4572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Bill Clinton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>
            <a:extLst>
              <a:ext uri="{FF2B5EF4-FFF2-40B4-BE49-F238E27FC236}">
                <a16:creationId xmlns:a16="http://schemas.microsoft.com/office/drawing/2014/main" id="{55C6C77A-9124-418A-BF1B-CB6F0CFEA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590800"/>
            <a:ext cx="1676400" cy="990600"/>
          </a:xfrm>
          <a:prstGeom prst="ellipse">
            <a:avLst/>
          </a:prstGeom>
          <a:solidFill>
            <a:srgbClr val="FBDCA3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Nước Mĩ</a:t>
            </a:r>
          </a:p>
          <a:p>
            <a:pPr algn="ctr" eaLnBrk="1" hangingPunct="1"/>
            <a:r>
              <a:rPr lang="en-US" altLang="en-US" b="1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1918-1939</a:t>
            </a:r>
          </a:p>
        </p:txBody>
      </p:sp>
      <p:sp>
        <p:nvSpPr>
          <p:cNvPr id="30723" name="Line 5">
            <a:extLst>
              <a:ext uri="{FF2B5EF4-FFF2-40B4-BE49-F238E27FC236}">
                <a16:creationId xmlns:a16="http://schemas.microsoft.com/office/drawing/2014/main" id="{493DB8BE-E296-4CE8-86E3-A97B75BE82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1400" y="4191000"/>
            <a:ext cx="1373188" cy="7080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Line 8">
            <a:extLst>
              <a:ext uri="{FF2B5EF4-FFF2-40B4-BE49-F238E27FC236}">
                <a16:creationId xmlns:a16="http://schemas.microsoft.com/office/drawing/2014/main" id="{A75BE77E-0282-4093-B7F4-D01FFD7E8E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4953000"/>
            <a:ext cx="1447800" cy="1066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AutoShape 16">
            <a:extLst>
              <a:ext uri="{FF2B5EF4-FFF2-40B4-BE49-F238E27FC236}">
                <a16:creationId xmlns:a16="http://schemas.microsoft.com/office/drawing/2014/main" id="{8E8DDC65-2F37-4DF5-8749-839680B9B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838200"/>
            <a:ext cx="1676400" cy="533400"/>
          </a:xfrm>
          <a:prstGeom prst="wedgeRoundRectCallout">
            <a:avLst>
              <a:gd name="adj1" fmla="val -63259"/>
              <a:gd name="adj2" fmla="val 287500"/>
              <a:gd name="adj3" fmla="val 16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  <a:cs typeface="Times New Roman" panose="02020603050405020304" pitchFamily="18" charset="0"/>
              </a:rPr>
              <a:t>1918-1929</a:t>
            </a:r>
          </a:p>
          <a:p>
            <a:pPr algn="ctr" eaLnBrk="1" hangingPunct="1"/>
            <a:endParaRPr lang="en-US" altLang="en-US" b="1">
              <a:cs typeface="Times New Roman" panose="02020603050405020304" pitchFamily="18" charset="0"/>
            </a:endParaRPr>
          </a:p>
        </p:txBody>
      </p:sp>
      <p:sp>
        <p:nvSpPr>
          <p:cNvPr id="30726" name="AutoShape 19">
            <a:extLst>
              <a:ext uri="{FF2B5EF4-FFF2-40B4-BE49-F238E27FC236}">
                <a16:creationId xmlns:a16="http://schemas.microsoft.com/office/drawing/2014/main" id="{E9B7AD2C-14DA-454D-B219-793C9CD5A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743200"/>
            <a:ext cx="1676400" cy="533400"/>
          </a:xfrm>
          <a:prstGeom prst="wedgeRoundRectCallout">
            <a:avLst>
              <a:gd name="adj1" fmla="val -72444"/>
              <a:gd name="adj2" fmla="val 10713"/>
              <a:gd name="adj3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  <a:cs typeface="Times New Roman" panose="02020603050405020304" pitchFamily="18" charset="0"/>
              </a:rPr>
              <a:t>1929-1933</a:t>
            </a:r>
          </a:p>
          <a:p>
            <a:pPr algn="ctr" eaLnBrk="1" hangingPunct="1"/>
            <a:endParaRPr lang="en-US" altLang="en-US" b="1">
              <a:cs typeface="Times New Roman" panose="02020603050405020304" pitchFamily="18" charset="0"/>
            </a:endParaRPr>
          </a:p>
        </p:txBody>
      </p:sp>
      <p:sp>
        <p:nvSpPr>
          <p:cNvPr id="30727" name="AutoShape 22">
            <a:extLst>
              <a:ext uri="{FF2B5EF4-FFF2-40B4-BE49-F238E27FC236}">
                <a16:creationId xmlns:a16="http://schemas.microsoft.com/office/drawing/2014/main" id="{515D2AE0-79AB-4B42-8E54-5F1F897D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495800"/>
            <a:ext cx="1676400" cy="685800"/>
          </a:xfrm>
          <a:prstGeom prst="wedgeRoundRectCallout">
            <a:avLst>
              <a:gd name="adj1" fmla="val -73296"/>
              <a:gd name="adj2" fmla="val -196991"/>
              <a:gd name="adj3" fmla="val 1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  <a:cs typeface="Times New Roman" panose="02020603050405020304" pitchFamily="18" charset="0"/>
              </a:rPr>
              <a:t>1933-1939</a:t>
            </a:r>
          </a:p>
          <a:p>
            <a:pPr algn="ctr" eaLnBrk="1" hangingPunct="1"/>
            <a:endParaRPr lang="en-US" altLang="en-US" b="1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0728" name="Text Box 37">
            <a:extLst>
              <a:ext uri="{FF2B5EF4-FFF2-40B4-BE49-F238E27FC236}">
                <a16:creationId xmlns:a16="http://schemas.microsoft.com/office/drawing/2014/main" id="{550E19A7-532F-49D6-AA6F-CB61314ED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2055813"/>
            <a:ext cx="4037012" cy="649287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>
                <a:cs typeface="Times New Roman" panose="02020603050405020304" pitchFamily="18" charset="0"/>
                <a:sym typeface="Tahoma" panose="020B0604030504040204" pitchFamily="34" charset="0"/>
              </a:rPr>
              <a:t>Mĩ lâm vào cuộc khủng hoảng kinh tế =&gt; nền kinh tế bị chấn động dữ dội.</a:t>
            </a:r>
          </a:p>
        </p:txBody>
      </p:sp>
      <p:sp>
        <p:nvSpPr>
          <p:cNvPr id="30729" name="Text Box 41">
            <a:extLst>
              <a:ext uri="{FF2B5EF4-FFF2-40B4-BE49-F238E27FC236}">
                <a16:creationId xmlns:a16="http://schemas.microsoft.com/office/drawing/2014/main" id="{294BACD2-3688-426E-ABDC-1BF0CF687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2895600"/>
            <a:ext cx="3884612" cy="64928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cs typeface="Times New Roman" panose="02020603050405020304" pitchFamily="18" charset="0"/>
                <a:sym typeface="Tahoma" panose="020B0604030504040204" pitchFamily="34" charset="0"/>
              </a:rPr>
              <a:t>Các công ti công nghiệp bị phá sản Nạn thất nghiệp, nghèo đói tràn lan</a:t>
            </a:r>
          </a:p>
        </p:txBody>
      </p:sp>
      <p:sp>
        <p:nvSpPr>
          <p:cNvPr id="30730" name="Text Box 25">
            <a:extLst>
              <a:ext uri="{FF2B5EF4-FFF2-40B4-BE49-F238E27FC236}">
                <a16:creationId xmlns:a16="http://schemas.microsoft.com/office/drawing/2014/main" id="{3CCB9DA0-E6AD-4BE9-9F4C-198B69444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77788"/>
            <a:ext cx="4191000" cy="64611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Phát triển phồn</a:t>
            </a: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thịnh,</a:t>
            </a:r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 </a:t>
            </a: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trở thành trung tâm kinh tế và tài chính số một của thế giới.</a:t>
            </a:r>
            <a:endParaRPr lang="en-US" altLang="en-US" b="1">
              <a:solidFill>
                <a:srgbClr val="FF0000"/>
              </a:solidFill>
              <a:cs typeface="Times New Roman" panose="02020603050405020304" pitchFamily="18" charset="0"/>
              <a:sym typeface="Tahoma" panose="020B0604030504040204" pitchFamily="34" charset="0"/>
            </a:endParaRPr>
          </a:p>
        </p:txBody>
      </p:sp>
      <p:grpSp>
        <p:nvGrpSpPr>
          <p:cNvPr id="2" name="Group 63">
            <a:extLst>
              <a:ext uri="{FF2B5EF4-FFF2-40B4-BE49-F238E27FC236}">
                <a16:creationId xmlns:a16="http://schemas.microsoft.com/office/drawing/2014/main" id="{9E34BED9-1E54-4564-954A-E6904B637049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379413"/>
            <a:ext cx="1371600" cy="554037"/>
            <a:chOff x="0" y="-1"/>
            <a:chExt cx="1008" cy="393"/>
          </a:xfrm>
        </p:grpSpPr>
        <p:sp>
          <p:nvSpPr>
            <p:cNvPr id="29722" name="Line 26">
              <a:extLst>
                <a:ext uri="{FF2B5EF4-FFF2-40B4-BE49-F238E27FC236}">
                  <a16:creationId xmlns:a16="http://schemas.microsoft.com/office/drawing/2014/main" id="{6B8ED132-8D89-4440-8F20-EB88ADCF29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45"/>
              <a:ext cx="1008" cy="347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3" name="Rectangle 45">
              <a:extLst>
                <a:ext uri="{FF2B5EF4-FFF2-40B4-BE49-F238E27FC236}">
                  <a16:creationId xmlns:a16="http://schemas.microsoft.com/office/drawing/2014/main" id="{4E7D659F-3B38-41A5-8A34-A3D651DEE1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60143">
              <a:off x="321" y="-1"/>
              <a:ext cx="556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3300"/>
                  </a:solidFill>
                  <a:cs typeface="Times New Roman" panose="02020603050405020304" pitchFamily="18" charset="0"/>
                </a:rPr>
                <a:t>Kinh tế</a:t>
              </a:r>
            </a:p>
          </p:txBody>
        </p:sp>
      </p:grpSp>
      <p:sp>
        <p:nvSpPr>
          <p:cNvPr id="30734" name="Text Box 29">
            <a:extLst>
              <a:ext uri="{FF2B5EF4-FFF2-40B4-BE49-F238E27FC236}">
                <a16:creationId xmlns:a16="http://schemas.microsoft.com/office/drawing/2014/main" id="{BB16461D-F1C6-4B98-B5BB-80950D35B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066800"/>
            <a:ext cx="4191000" cy="6461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rgbClr val="FF0000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Nhân dân bị áp bức bóc lột, nạn phân biệt chủng tộc, phong trào công nhân phát triển</a:t>
            </a:r>
          </a:p>
        </p:txBody>
      </p:sp>
      <p:grpSp>
        <p:nvGrpSpPr>
          <p:cNvPr id="3" name="Group 55">
            <a:extLst>
              <a:ext uri="{FF2B5EF4-FFF2-40B4-BE49-F238E27FC236}">
                <a16:creationId xmlns:a16="http://schemas.microsoft.com/office/drawing/2014/main" id="{5F93AA4C-DFCC-4EF2-A1CA-D5D1E5E0085F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065213"/>
            <a:ext cx="1295400" cy="330200"/>
            <a:chOff x="0" y="-1"/>
            <a:chExt cx="1008" cy="208"/>
          </a:xfrm>
        </p:grpSpPr>
        <p:sp>
          <p:nvSpPr>
            <p:cNvPr id="29720" name="Line 30">
              <a:extLst>
                <a:ext uri="{FF2B5EF4-FFF2-40B4-BE49-F238E27FC236}">
                  <a16:creationId xmlns:a16="http://schemas.microsoft.com/office/drawing/2014/main" id="{F77C5781-18F3-4007-8D05-485152A3FA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63"/>
              <a:ext cx="1008" cy="14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Rectangle 46">
              <a:extLst>
                <a:ext uri="{FF2B5EF4-FFF2-40B4-BE49-F238E27FC236}">
                  <a16:creationId xmlns:a16="http://schemas.microsoft.com/office/drawing/2014/main" id="{F7379EB8-ED2B-4B55-9B57-98CA9A7853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33541">
              <a:off x="394" y="-1"/>
              <a:ext cx="58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400" b="1">
                  <a:solidFill>
                    <a:srgbClr val="FF3300"/>
                  </a:solidFill>
                  <a:cs typeface="Times New Roman" panose="02020603050405020304" pitchFamily="18" charset="0"/>
                </a:rPr>
                <a:t>Xã hội:</a:t>
              </a:r>
            </a:p>
          </p:txBody>
        </p:sp>
      </p:grpSp>
      <p:grpSp>
        <p:nvGrpSpPr>
          <p:cNvPr id="4" name="Group 57">
            <a:extLst>
              <a:ext uri="{FF2B5EF4-FFF2-40B4-BE49-F238E27FC236}">
                <a16:creationId xmlns:a16="http://schemas.microsoft.com/office/drawing/2014/main" id="{33CD1C4C-05A9-4683-8447-DD3BF8707B62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286000"/>
            <a:ext cx="1068388" cy="609600"/>
            <a:chOff x="0" y="0"/>
            <a:chExt cx="720" cy="384"/>
          </a:xfrm>
        </p:grpSpPr>
        <p:sp>
          <p:nvSpPr>
            <p:cNvPr id="29718" name="Line 38">
              <a:extLst>
                <a:ext uri="{FF2B5EF4-FFF2-40B4-BE49-F238E27FC236}">
                  <a16:creationId xmlns:a16="http://schemas.microsoft.com/office/drawing/2014/main" id="{1CE94599-3BE2-4B39-8064-A42D97331E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0"/>
              <a:ext cx="720" cy="3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9" name="Rectangle 47">
              <a:extLst>
                <a:ext uri="{FF2B5EF4-FFF2-40B4-BE49-F238E27FC236}">
                  <a16:creationId xmlns:a16="http://schemas.microsoft.com/office/drawing/2014/main" id="{D6A69BE8-0A49-4E56-8329-37000ED3F9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10351">
              <a:off x="64" y="17"/>
              <a:ext cx="51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400" b="1">
                  <a:cs typeface="Times New Roman" panose="02020603050405020304" pitchFamily="18" charset="0"/>
                </a:rPr>
                <a:t>Kinh tế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5DCD26B8-65DE-4109-A87A-0C53D92A15CA}"/>
              </a:ext>
            </a:extLst>
          </p:cNvPr>
          <p:cNvGrpSpPr>
            <a:grpSpLocks/>
          </p:cNvGrpSpPr>
          <p:nvPr/>
        </p:nvGrpSpPr>
        <p:grpSpPr bwMode="auto">
          <a:xfrm>
            <a:off x="3886200" y="2868613"/>
            <a:ext cx="1066800" cy="407987"/>
            <a:chOff x="0" y="-20"/>
            <a:chExt cx="720" cy="308"/>
          </a:xfrm>
        </p:grpSpPr>
        <p:sp>
          <p:nvSpPr>
            <p:cNvPr id="29716" name="Line 42">
              <a:extLst>
                <a:ext uri="{FF2B5EF4-FFF2-40B4-BE49-F238E27FC236}">
                  <a16:creationId xmlns:a16="http://schemas.microsoft.com/office/drawing/2014/main" id="{DF421C87-DFAA-4A4C-BE66-79F47CBE7F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0"/>
              <a:ext cx="72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Rectangle 48">
              <a:extLst>
                <a:ext uri="{FF2B5EF4-FFF2-40B4-BE49-F238E27FC236}">
                  <a16:creationId xmlns:a16="http://schemas.microsoft.com/office/drawing/2014/main" id="{A14DAC0F-3DF2-44AC-8555-5B7EF9BF43B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64522">
              <a:off x="233" y="-20"/>
              <a:ext cx="46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400" b="1">
                  <a:cs typeface="Times New Roman" panose="02020603050405020304" pitchFamily="18" charset="0"/>
                </a:rPr>
                <a:t>Xã hội</a:t>
              </a:r>
            </a:p>
          </p:txBody>
        </p:sp>
      </p:grpSp>
      <p:sp>
        <p:nvSpPr>
          <p:cNvPr id="30744" name="Text Box 25">
            <a:extLst>
              <a:ext uri="{FF2B5EF4-FFF2-40B4-BE49-F238E27FC236}">
                <a16:creationId xmlns:a16="http://schemas.microsoft.com/office/drawing/2014/main" id="{9A55495D-7675-43BB-AA8F-51FEBEF87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9350" y="3733800"/>
            <a:ext cx="3879850" cy="147161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-Giải quyết nạn thất nghiệp.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-Phục hồi sự phát triển của các ngành kinh tế -tài chính.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-Tăng cường vai trò kiểm soát, điều tiết của nhà nước..</a:t>
            </a:r>
          </a:p>
        </p:txBody>
      </p:sp>
      <p:sp>
        <p:nvSpPr>
          <p:cNvPr id="30745" name="Text Box 25">
            <a:extLst>
              <a:ext uri="{FF2B5EF4-FFF2-40B4-BE49-F238E27FC236}">
                <a16:creationId xmlns:a16="http://schemas.microsoft.com/office/drawing/2014/main" id="{75BC6BED-B5A0-4E84-8978-2F5AFD25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5334000"/>
            <a:ext cx="3805238" cy="9239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 -Đưa nước Mĩ thoát khỏi khủng  hoảng</a:t>
            </a:r>
          </a:p>
          <a:p>
            <a:pPr eaLnBrk="1" hangingPunct="1"/>
            <a:r>
              <a:rPr lang="en-US" altLang="en-US">
                <a:solidFill>
                  <a:srgbClr val="0000FF"/>
                </a:solidFill>
                <a:cs typeface="Times New Roman" panose="02020603050405020304" pitchFamily="18" charset="0"/>
                <a:sym typeface="Tahoma" panose="020B0604030504040204" pitchFamily="34" charset="0"/>
              </a:rPr>
              <a:t>-Duy trì được chế độ dân chủ tư sản.  </a:t>
            </a:r>
          </a:p>
        </p:txBody>
      </p:sp>
      <p:sp>
        <p:nvSpPr>
          <p:cNvPr id="30746" name="Text Box 26">
            <a:extLst>
              <a:ext uri="{FF2B5EF4-FFF2-40B4-BE49-F238E27FC236}">
                <a16:creationId xmlns:a16="http://schemas.microsoft.com/office/drawing/2014/main" id="{4E4F2EBF-C634-4E2B-BD5A-FC3986A02465}"/>
              </a:ext>
            </a:extLst>
          </p:cNvPr>
          <p:cNvSpPr txBox="1">
            <a:spLocks noChangeArrowheads="1"/>
          </p:cNvSpPr>
          <p:nvPr/>
        </p:nvSpPr>
        <p:spPr bwMode="auto">
          <a:xfrm rot="-1560000">
            <a:off x="3416300" y="4037013"/>
            <a:ext cx="2298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</a:rPr>
              <a:t>Chính sách mới</a:t>
            </a:r>
          </a:p>
        </p:txBody>
      </p:sp>
      <p:sp>
        <p:nvSpPr>
          <p:cNvPr id="30747" name="Text Box 27">
            <a:extLst>
              <a:ext uri="{FF2B5EF4-FFF2-40B4-BE49-F238E27FC236}">
                <a16:creationId xmlns:a16="http://schemas.microsoft.com/office/drawing/2014/main" id="{6993F5F3-15D9-4F16-9619-647FB76DD864}"/>
              </a:ext>
            </a:extLst>
          </p:cNvPr>
          <p:cNvSpPr txBox="1">
            <a:spLocks noChangeArrowheads="1"/>
          </p:cNvSpPr>
          <p:nvPr/>
        </p:nvSpPr>
        <p:spPr bwMode="auto">
          <a:xfrm rot="2280000">
            <a:off x="3732213" y="5408613"/>
            <a:ext cx="2054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rgbClr val="0000FF"/>
                </a:solidFill>
                <a:cs typeface="Times New Roman" panose="02020603050405020304" pitchFamily="18" charset="0"/>
              </a:rPr>
              <a:t>Tác dụng</a:t>
            </a:r>
            <a:endParaRPr lang="vi-VN" altLang="en-US" sz="160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  <p:bldP spid="30725" grpId="0" animBg="1" autoUpdateAnimBg="0"/>
      <p:bldP spid="30726" grpId="0" animBg="1" autoUpdateAnimBg="0"/>
      <p:bldP spid="30727" grpId="0" animBg="1" autoUpdateAnimBg="0"/>
      <p:bldP spid="30728" grpId="0" bldLvl="0" animBg="1" autoUpdateAnimBg="0"/>
      <p:bldP spid="30729" grpId="0" bldLvl="0" animBg="1" autoUpdateAnimBg="0"/>
      <p:bldP spid="30730" grpId="0" bldLvl="0" animBg="1" autoUpdateAnimBg="0"/>
      <p:bldP spid="30734" grpId="0" bldLvl="0" animBg="1" autoUpdateAnimBg="0"/>
      <p:bldP spid="30744" grpId="0" bldLvl="0" animBg="1" autoUpdateAnimBg="0"/>
      <p:bldP spid="30745" grpId="0" bldLvl="0" animBg="1" autoUpdateAnimBg="0"/>
      <p:bldP spid="30746" grpId="0" bldLvl="0" autoUpdateAnimBg="0"/>
      <p:bldP spid="30747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val 2"/>
          <p:cNvSpPr>
            <a:spLocks noChangeArrowheads="1"/>
          </p:cNvSpPr>
          <p:nvPr/>
        </p:nvSpPr>
        <p:spPr bwMode="auto">
          <a:xfrm>
            <a:off x="6950075" y="41148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>
            <a:off x="3276600" y="41148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>
            <a:off x="2759075" y="41148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>
            <a:off x="6400800" y="35814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>
            <a:off x="5349875" y="35814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62471" name="Oval 7"/>
          <p:cNvSpPr>
            <a:spLocks noChangeArrowheads="1"/>
          </p:cNvSpPr>
          <p:nvPr/>
        </p:nvSpPr>
        <p:spPr bwMode="auto">
          <a:xfrm>
            <a:off x="2743200" y="35814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2472" name="Oval 8"/>
          <p:cNvSpPr>
            <a:spLocks noChangeArrowheads="1"/>
          </p:cNvSpPr>
          <p:nvPr/>
        </p:nvSpPr>
        <p:spPr bwMode="auto">
          <a:xfrm>
            <a:off x="2759075" y="30480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62473" name="Oval 9"/>
          <p:cNvSpPr>
            <a:spLocks noChangeArrowheads="1"/>
          </p:cNvSpPr>
          <p:nvPr/>
        </p:nvSpPr>
        <p:spPr bwMode="auto">
          <a:xfrm>
            <a:off x="4860925" y="2500313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vi-VN" altLang="vi-VN" sz="3200" b="1">
                <a:solidFill>
                  <a:schemeClr val="bg1"/>
                </a:solidFill>
              </a:rPr>
              <a:t>Ơ</a:t>
            </a:r>
            <a:endParaRPr lang="en-US" altLang="vi-VN" sz="3200" b="1">
              <a:solidFill>
                <a:schemeClr val="bg1"/>
              </a:solidFill>
            </a:endParaRPr>
          </a:p>
        </p:txBody>
      </p:sp>
      <p:sp>
        <p:nvSpPr>
          <p:cNvPr id="62474" name="Oval 10"/>
          <p:cNvSpPr>
            <a:spLocks noChangeArrowheads="1"/>
          </p:cNvSpPr>
          <p:nvPr/>
        </p:nvSpPr>
        <p:spPr bwMode="auto">
          <a:xfrm>
            <a:off x="4860925" y="19812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2475" name="Oval 11"/>
          <p:cNvSpPr>
            <a:spLocks noChangeArrowheads="1"/>
          </p:cNvSpPr>
          <p:nvPr/>
        </p:nvSpPr>
        <p:spPr bwMode="auto">
          <a:xfrm>
            <a:off x="2225675" y="19812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62476" name="Oval 12"/>
          <p:cNvSpPr>
            <a:spLocks noChangeArrowheads="1"/>
          </p:cNvSpPr>
          <p:nvPr/>
        </p:nvSpPr>
        <p:spPr bwMode="auto">
          <a:xfrm>
            <a:off x="4311650" y="14478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2477" name="Oval 13"/>
          <p:cNvSpPr>
            <a:spLocks noChangeArrowheads="1"/>
          </p:cNvSpPr>
          <p:nvPr/>
        </p:nvSpPr>
        <p:spPr bwMode="auto">
          <a:xfrm>
            <a:off x="5867400" y="14478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7662" name="Oval 14"/>
          <p:cNvSpPr>
            <a:spLocks noChangeArrowheads="1"/>
          </p:cNvSpPr>
          <p:nvPr/>
        </p:nvSpPr>
        <p:spPr bwMode="auto">
          <a:xfrm>
            <a:off x="6413500" y="19812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P</a:t>
            </a:r>
          </a:p>
        </p:txBody>
      </p:sp>
      <p:sp>
        <p:nvSpPr>
          <p:cNvPr id="62479" name="Oval 15"/>
          <p:cNvSpPr>
            <a:spLocks noChangeArrowheads="1"/>
          </p:cNvSpPr>
          <p:nvPr/>
        </p:nvSpPr>
        <p:spPr bwMode="auto">
          <a:xfrm>
            <a:off x="317500" y="407035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>
                <a:solidFill>
                  <a:srgbClr val="080808"/>
                </a:solidFill>
              </a:rPr>
              <a:t>6</a:t>
            </a:r>
          </a:p>
        </p:txBody>
      </p:sp>
      <p:sp>
        <p:nvSpPr>
          <p:cNvPr id="27664" name="Oval 16"/>
          <p:cNvSpPr>
            <a:spLocks noChangeArrowheads="1"/>
          </p:cNvSpPr>
          <p:nvPr/>
        </p:nvSpPr>
        <p:spPr bwMode="auto">
          <a:xfrm>
            <a:off x="1712913" y="4114800"/>
            <a:ext cx="519112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27665" name="Oval 17"/>
          <p:cNvSpPr>
            <a:spLocks noChangeArrowheads="1"/>
          </p:cNvSpPr>
          <p:nvPr/>
        </p:nvSpPr>
        <p:spPr bwMode="auto">
          <a:xfrm>
            <a:off x="2232025" y="4114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Â</a:t>
            </a:r>
          </a:p>
        </p:txBody>
      </p:sp>
      <p:sp>
        <p:nvSpPr>
          <p:cNvPr id="27666" name="Oval 18"/>
          <p:cNvSpPr>
            <a:spLocks noChangeArrowheads="1"/>
          </p:cNvSpPr>
          <p:nvPr/>
        </p:nvSpPr>
        <p:spPr bwMode="auto">
          <a:xfrm>
            <a:off x="2743200" y="41148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7667" name="Oval 19"/>
          <p:cNvSpPr>
            <a:spLocks noChangeArrowheads="1"/>
          </p:cNvSpPr>
          <p:nvPr/>
        </p:nvSpPr>
        <p:spPr bwMode="auto">
          <a:xfrm>
            <a:off x="3276600" y="41148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668" name="Oval 20"/>
          <p:cNvSpPr>
            <a:spLocks noChangeArrowheads="1"/>
          </p:cNvSpPr>
          <p:nvPr/>
        </p:nvSpPr>
        <p:spPr bwMode="auto">
          <a:xfrm>
            <a:off x="3792538" y="4114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H</a:t>
            </a:r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4313238" y="4114800"/>
            <a:ext cx="519112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Ủ</a:t>
            </a:r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4832350" y="4114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27671" name="Oval 23"/>
          <p:cNvSpPr>
            <a:spLocks noChangeArrowheads="1"/>
          </p:cNvSpPr>
          <p:nvPr/>
        </p:nvSpPr>
        <p:spPr bwMode="auto">
          <a:xfrm>
            <a:off x="5353050" y="41148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vi-VN" altLang="vi-VN" sz="3200" b="1">
                <a:solidFill>
                  <a:srgbClr val="0000CC"/>
                </a:solidFill>
              </a:rPr>
              <a:t>Ư</a:t>
            </a:r>
            <a:endParaRPr lang="en-US" altLang="vi-VN" sz="3200" b="1">
              <a:solidFill>
                <a:srgbClr val="0000CC"/>
              </a:solidFill>
            </a:endParaRPr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5867400" y="4114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S</a:t>
            </a:r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6413500" y="4114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Ả</a:t>
            </a:r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6934200" y="41148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62491" name="Oval 27"/>
          <p:cNvSpPr>
            <a:spLocks noChangeArrowheads="1"/>
          </p:cNvSpPr>
          <p:nvPr/>
        </p:nvSpPr>
        <p:spPr bwMode="auto">
          <a:xfrm>
            <a:off x="1676400" y="41148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2" name="Oval 28"/>
          <p:cNvSpPr>
            <a:spLocks noChangeArrowheads="1"/>
          </p:cNvSpPr>
          <p:nvPr/>
        </p:nvSpPr>
        <p:spPr bwMode="auto">
          <a:xfrm>
            <a:off x="2209800" y="4114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3" name="Oval 29"/>
          <p:cNvSpPr>
            <a:spLocks noChangeArrowheads="1"/>
          </p:cNvSpPr>
          <p:nvPr/>
        </p:nvSpPr>
        <p:spPr bwMode="auto">
          <a:xfrm>
            <a:off x="2743200" y="4114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4" name="Oval 30"/>
          <p:cNvSpPr>
            <a:spLocks noChangeArrowheads="1"/>
          </p:cNvSpPr>
          <p:nvPr/>
        </p:nvSpPr>
        <p:spPr bwMode="auto">
          <a:xfrm>
            <a:off x="3276600" y="4114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5" name="Oval 31"/>
          <p:cNvSpPr>
            <a:spLocks noChangeArrowheads="1"/>
          </p:cNvSpPr>
          <p:nvPr/>
        </p:nvSpPr>
        <p:spPr bwMode="auto">
          <a:xfrm>
            <a:off x="3810000" y="4114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6" name="Oval 32"/>
          <p:cNvSpPr>
            <a:spLocks noChangeArrowheads="1"/>
          </p:cNvSpPr>
          <p:nvPr/>
        </p:nvSpPr>
        <p:spPr bwMode="auto">
          <a:xfrm>
            <a:off x="4343400" y="4114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7" name="Oval 33"/>
          <p:cNvSpPr>
            <a:spLocks noChangeArrowheads="1"/>
          </p:cNvSpPr>
          <p:nvPr/>
        </p:nvSpPr>
        <p:spPr bwMode="auto">
          <a:xfrm>
            <a:off x="4800600" y="41148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8" name="Oval 34"/>
          <p:cNvSpPr>
            <a:spLocks noChangeArrowheads="1"/>
          </p:cNvSpPr>
          <p:nvPr/>
        </p:nvSpPr>
        <p:spPr bwMode="auto">
          <a:xfrm>
            <a:off x="5334000" y="4114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499" name="Oval 35"/>
          <p:cNvSpPr>
            <a:spLocks noChangeArrowheads="1"/>
          </p:cNvSpPr>
          <p:nvPr/>
        </p:nvSpPr>
        <p:spPr bwMode="auto">
          <a:xfrm>
            <a:off x="5867400" y="4114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00" name="Oval 36"/>
          <p:cNvSpPr>
            <a:spLocks noChangeArrowheads="1"/>
          </p:cNvSpPr>
          <p:nvPr/>
        </p:nvSpPr>
        <p:spPr bwMode="auto">
          <a:xfrm>
            <a:off x="6400800" y="4114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01" name="Oval 37"/>
          <p:cNvSpPr>
            <a:spLocks noChangeArrowheads="1"/>
          </p:cNvSpPr>
          <p:nvPr/>
        </p:nvSpPr>
        <p:spPr bwMode="auto">
          <a:xfrm>
            <a:off x="6934200" y="4114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02" name="Text Box 38"/>
          <p:cNvSpPr txBox="1">
            <a:spLocks noChangeArrowheads="1"/>
          </p:cNvSpPr>
          <p:nvPr/>
        </p:nvSpPr>
        <p:spPr bwMode="auto">
          <a:xfrm>
            <a:off x="914400" y="5207000"/>
            <a:ext cx="8077200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  <a:t>Câu 6: Đặc điểm của chế độ chính trị nước Mĩ?</a:t>
            </a:r>
          </a:p>
        </p:txBody>
      </p:sp>
      <p:sp>
        <p:nvSpPr>
          <p:cNvPr id="62503" name="Oval 39"/>
          <p:cNvSpPr>
            <a:spLocks noChangeArrowheads="1"/>
          </p:cNvSpPr>
          <p:nvPr/>
        </p:nvSpPr>
        <p:spPr bwMode="auto">
          <a:xfrm>
            <a:off x="317500" y="1408113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 dirty="0">
                <a:solidFill>
                  <a:srgbClr val="080808"/>
                </a:solidFill>
              </a:rPr>
              <a:t>1</a:t>
            </a:r>
          </a:p>
        </p:txBody>
      </p:sp>
      <p:sp>
        <p:nvSpPr>
          <p:cNvPr id="27688" name="Oval 40"/>
          <p:cNvSpPr>
            <a:spLocks noChangeArrowheads="1"/>
          </p:cNvSpPr>
          <p:nvPr/>
        </p:nvSpPr>
        <p:spPr bwMode="auto">
          <a:xfrm>
            <a:off x="1752600" y="1447800"/>
            <a:ext cx="4572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Đ</a:t>
            </a:r>
          </a:p>
        </p:txBody>
      </p:sp>
      <p:sp>
        <p:nvSpPr>
          <p:cNvPr id="27689" name="Oval 41"/>
          <p:cNvSpPr>
            <a:spLocks noChangeArrowheads="1"/>
          </p:cNvSpPr>
          <p:nvPr/>
        </p:nvSpPr>
        <p:spPr bwMode="auto">
          <a:xfrm>
            <a:off x="2209800" y="1447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Ả</a:t>
            </a:r>
          </a:p>
        </p:txBody>
      </p:sp>
      <p:sp>
        <p:nvSpPr>
          <p:cNvPr id="27690" name="Oval 42"/>
          <p:cNvSpPr>
            <a:spLocks noChangeArrowheads="1"/>
          </p:cNvSpPr>
          <p:nvPr/>
        </p:nvSpPr>
        <p:spPr bwMode="auto">
          <a:xfrm>
            <a:off x="2743200" y="14478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27691" name="Oval 43"/>
          <p:cNvSpPr>
            <a:spLocks noChangeArrowheads="1"/>
          </p:cNvSpPr>
          <p:nvPr/>
        </p:nvSpPr>
        <p:spPr bwMode="auto">
          <a:xfrm>
            <a:off x="3271838" y="1447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G</a:t>
            </a:r>
          </a:p>
        </p:txBody>
      </p:sp>
      <p:sp>
        <p:nvSpPr>
          <p:cNvPr id="27692" name="Oval 44"/>
          <p:cNvSpPr>
            <a:spLocks noChangeArrowheads="1"/>
          </p:cNvSpPr>
          <p:nvPr/>
        </p:nvSpPr>
        <p:spPr bwMode="auto">
          <a:xfrm>
            <a:off x="3794125" y="14478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7693" name="Oval 45"/>
          <p:cNvSpPr>
            <a:spLocks noChangeArrowheads="1"/>
          </p:cNvSpPr>
          <p:nvPr/>
        </p:nvSpPr>
        <p:spPr bwMode="auto">
          <a:xfrm>
            <a:off x="4327525" y="14478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Ộ</a:t>
            </a:r>
          </a:p>
        </p:txBody>
      </p:sp>
      <p:sp>
        <p:nvSpPr>
          <p:cNvPr id="27694" name="Oval 46"/>
          <p:cNvSpPr>
            <a:spLocks noChangeArrowheads="1"/>
          </p:cNvSpPr>
          <p:nvPr/>
        </p:nvSpPr>
        <p:spPr bwMode="auto">
          <a:xfrm>
            <a:off x="4832350" y="14478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27695" name="Oval 47"/>
          <p:cNvSpPr>
            <a:spLocks noChangeArrowheads="1"/>
          </p:cNvSpPr>
          <p:nvPr/>
        </p:nvSpPr>
        <p:spPr bwMode="auto">
          <a:xfrm>
            <a:off x="5346700" y="14478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G</a:t>
            </a:r>
          </a:p>
        </p:txBody>
      </p:sp>
      <p:sp>
        <p:nvSpPr>
          <p:cNvPr id="62512" name="Oval 48"/>
          <p:cNvSpPr>
            <a:spLocks noChangeArrowheads="1"/>
          </p:cNvSpPr>
          <p:nvPr/>
        </p:nvSpPr>
        <p:spPr bwMode="auto">
          <a:xfrm>
            <a:off x="16764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13" name="Oval 49"/>
          <p:cNvSpPr>
            <a:spLocks noChangeArrowheads="1"/>
          </p:cNvSpPr>
          <p:nvPr/>
        </p:nvSpPr>
        <p:spPr bwMode="auto">
          <a:xfrm>
            <a:off x="2209800" y="1447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14" name="Oval 50"/>
          <p:cNvSpPr>
            <a:spLocks noChangeArrowheads="1"/>
          </p:cNvSpPr>
          <p:nvPr/>
        </p:nvSpPr>
        <p:spPr bwMode="auto">
          <a:xfrm>
            <a:off x="27432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15" name="Oval 51"/>
          <p:cNvSpPr>
            <a:spLocks noChangeArrowheads="1"/>
          </p:cNvSpPr>
          <p:nvPr/>
        </p:nvSpPr>
        <p:spPr bwMode="auto">
          <a:xfrm>
            <a:off x="3276600" y="1447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16" name="Oval 52"/>
          <p:cNvSpPr>
            <a:spLocks noChangeArrowheads="1"/>
          </p:cNvSpPr>
          <p:nvPr/>
        </p:nvSpPr>
        <p:spPr bwMode="auto">
          <a:xfrm>
            <a:off x="3810000" y="1447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17" name="Oval 53"/>
          <p:cNvSpPr>
            <a:spLocks noChangeArrowheads="1"/>
          </p:cNvSpPr>
          <p:nvPr/>
        </p:nvSpPr>
        <p:spPr bwMode="auto">
          <a:xfrm>
            <a:off x="43434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18" name="Oval 54"/>
          <p:cNvSpPr>
            <a:spLocks noChangeArrowheads="1"/>
          </p:cNvSpPr>
          <p:nvPr/>
        </p:nvSpPr>
        <p:spPr bwMode="auto">
          <a:xfrm>
            <a:off x="4800600" y="14478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endParaRPr lang="vi-VN" altLang="vi-VN"/>
          </a:p>
        </p:txBody>
      </p:sp>
      <p:sp>
        <p:nvSpPr>
          <p:cNvPr id="62519" name="Oval 55"/>
          <p:cNvSpPr>
            <a:spLocks noChangeArrowheads="1"/>
          </p:cNvSpPr>
          <p:nvPr/>
        </p:nvSpPr>
        <p:spPr bwMode="auto">
          <a:xfrm>
            <a:off x="53340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20" name="Text Box 56"/>
          <p:cNvSpPr txBox="1">
            <a:spLocks noChangeArrowheads="1"/>
          </p:cNvSpPr>
          <p:nvPr/>
        </p:nvSpPr>
        <p:spPr bwMode="auto">
          <a:xfrm>
            <a:off x="1003300" y="4789488"/>
            <a:ext cx="8077200" cy="1077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u="sng">
                <a:solidFill>
                  <a:srgbClr val="CC0000"/>
                </a:solidFill>
              </a:rPr>
              <a:t>Câu 1</a:t>
            </a:r>
            <a:r>
              <a:rPr lang="en-US" altLang="vi-VN" sz="3200" b="1">
                <a:solidFill>
                  <a:srgbClr val="CC0000"/>
                </a:solidFill>
              </a:rPr>
              <a:t>:Tổ chức thành lập tháng 5-1921 ở Mỹ?</a:t>
            </a:r>
          </a:p>
        </p:txBody>
      </p:sp>
      <p:sp>
        <p:nvSpPr>
          <p:cNvPr id="62521" name="Oval 57"/>
          <p:cNvSpPr>
            <a:spLocks noChangeArrowheads="1"/>
          </p:cNvSpPr>
          <p:nvPr/>
        </p:nvSpPr>
        <p:spPr bwMode="auto">
          <a:xfrm>
            <a:off x="317500" y="193675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>
                <a:solidFill>
                  <a:srgbClr val="080808"/>
                </a:solidFill>
              </a:rPr>
              <a:t>2</a:t>
            </a:r>
          </a:p>
        </p:txBody>
      </p:sp>
      <p:sp>
        <p:nvSpPr>
          <p:cNvPr id="27706" name="Oval 58"/>
          <p:cNvSpPr>
            <a:spLocks noChangeArrowheads="1"/>
          </p:cNvSpPr>
          <p:nvPr/>
        </p:nvSpPr>
        <p:spPr bwMode="auto">
          <a:xfrm>
            <a:off x="2209800" y="19812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7707" name="Oval 59"/>
          <p:cNvSpPr>
            <a:spLocks noChangeArrowheads="1"/>
          </p:cNvSpPr>
          <p:nvPr/>
        </p:nvSpPr>
        <p:spPr bwMode="auto">
          <a:xfrm>
            <a:off x="2743200" y="19812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99"/>
                </a:solidFill>
              </a:rPr>
              <a:t>Ấ</a:t>
            </a:r>
          </a:p>
        </p:txBody>
      </p:sp>
      <p:sp>
        <p:nvSpPr>
          <p:cNvPr id="27708" name="Oval 60"/>
          <p:cNvSpPr>
            <a:spLocks noChangeArrowheads="1"/>
          </p:cNvSpPr>
          <p:nvPr/>
        </p:nvSpPr>
        <p:spPr bwMode="auto">
          <a:xfrm>
            <a:off x="3279775" y="19812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/>
              <a:t>T</a:t>
            </a:r>
          </a:p>
        </p:txBody>
      </p:sp>
      <p:sp>
        <p:nvSpPr>
          <p:cNvPr id="27709" name="Oval 61"/>
          <p:cNvSpPr>
            <a:spLocks noChangeArrowheads="1"/>
          </p:cNvSpPr>
          <p:nvPr/>
        </p:nvSpPr>
        <p:spPr bwMode="auto">
          <a:xfrm>
            <a:off x="3822700" y="19812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99"/>
                </a:solidFill>
              </a:rPr>
              <a:t>N</a:t>
            </a:r>
          </a:p>
        </p:txBody>
      </p:sp>
      <p:sp>
        <p:nvSpPr>
          <p:cNvPr id="27710" name="Oval 62"/>
          <p:cNvSpPr>
            <a:spLocks noChangeArrowheads="1"/>
          </p:cNvSpPr>
          <p:nvPr/>
        </p:nvSpPr>
        <p:spPr bwMode="auto">
          <a:xfrm>
            <a:off x="4319588" y="19812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99"/>
                </a:solidFill>
              </a:rPr>
              <a:t>G</a:t>
            </a:r>
          </a:p>
        </p:txBody>
      </p:sp>
      <p:sp>
        <p:nvSpPr>
          <p:cNvPr id="27711" name="Oval 63"/>
          <p:cNvSpPr>
            <a:spLocks noChangeArrowheads="1"/>
          </p:cNvSpPr>
          <p:nvPr/>
        </p:nvSpPr>
        <p:spPr bwMode="auto">
          <a:xfrm>
            <a:off x="4876800" y="19812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7712" name="Oval 64"/>
          <p:cNvSpPr>
            <a:spLocks noChangeArrowheads="1"/>
          </p:cNvSpPr>
          <p:nvPr/>
        </p:nvSpPr>
        <p:spPr bwMode="auto">
          <a:xfrm>
            <a:off x="5359400" y="19812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I</a:t>
            </a:r>
          </a:p>
        </p:txBody>
      </p:sp>
      <p:sp>
        <p:nvSpPr>
          <p:cNvPr id="27713" name="Oval 65"/>
          <p:cNvSpPr>
            <a:spLocks noChangeArrowheads="1"/>
          </p:cNvSpPr>
          <p:nvPr/>
        </p:nvSpPr>
        <p:spPr bwMode="auto">
          <a:xfrm>
            <a:off x="5880100" y="19812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Ệ</a:t>
            </a:r>
          </a:p>
        </p:txBody>
      </p:sp>
      <p:sp>
        <p:nvSpPr>
          <p:cNvPr id="62530" name="Oval 66"/>
          <p:cNvSpPr>
            <a:spLocks noChangeArrowheads="1"/>
          </p:cNvSpPr>
          <p:nvPr/>
        </p:nvSpPr>
        <p:spPr bwMode="auto">
          <a:xfrm>
            <a:off x="2209800" y="19812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1" name="Oval 67"/>
          <p:cNvSpPr>
            <a:spLocks noChangeArrowheads="1"/>
          </p:cNvSpPr>
          <p:nvPr/>
        </p:nvSpPr>
        <p:spPr bwMode="auto">
          <a:xfrm>
            <a:off x="2743200" y="19812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2" name="Oval 68"/>
          <p:cNvSpPr>
            <a:spLocks noChangeArrowheads="1"/>
          </p:cNvSpPr>
          <p:nvPr/>
        </p:nvSpPr>
        <p:spPr bwMode="auto">
          <a:xfrm>
            <a:off x="3276600" y="19812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3" name="Oval 69"/>
          <p:cNvSpPr>
            <a:spLocks noChangeArrowheads="1"/>
          </p:cNvSpPr>
          <p:nvPr/>
        </p:nvSpPr>
        <p:spPr bwMode="auto">
          <a:xfrm>
            <a:off x="3810000" y="19812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4" name="Oval 70"/>
          <p:cNvSpPr>
            <a:spLocks noChangeArrowheads="1"/>
          </p:cNvSpPr>
          <p:nvPr/>
        </p:nvSpPr>
        <p:spPr bwMode="auto">
          <a:xfrm>
            <a:off x="4343400" y="19812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5" name="Oval 71"/>
          <p:cNvSpPr>
            <a:spLocks noChangeArrowheads="1"/>
          </p:cNvSpPr>
          <p:nvPr/>
        </p:nvSpPr>
        <p:spPr bwMode="auto">
          <a:xfrm>
            <a:off x="4876800" y="19812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6" name="Oval 72"/>
          <p:cNvSpPr>
            <a:spLocks noChangeArrowheads="1"/>
          </p:cNvSpPr>
          <p:nvPr/>
        </p:nvSpPr>
        <p:spPr bwMode="auto">
          <a:xfrm>
            <a:off x="5334000" y="19812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7" name="Oval 73"/>
          <p:cNvSpPr>
            <a:spLocks noChangeArrowheads="1"/>
          </p:cNvSpPr>
          <p:nvPr/>
        </p:nvSpPr>
        <p:spPr bwMode="auto">
          <a:xfrm>
            <a:off x="5867400" y="19812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38" name="Text Box 74"/>
          <p:cNvSpPr txBox="1">
            <a:spLocks noChangeArrowheads="1"/>
          </p:cNvSpPr>
          <p:nvPr/>
        </p:nvSpPr>
        <p:spPr bwMode="auto">
          <a:xfrm>
            <a:off x="1066800" y="4800600"/>
            <a:ext cx="8077200" cy="10779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>
                <a:solidFill>
                  <a:srgbClr val="FF0000"/>
                </a:solidFill>
                <a:cs typeface="Times New Roman" panose="02020603050405020304" pitchFamily="18" charset="0"/>
              </a:rPr>
              <a:t>Câu 2: Người lao động ở Mĩ thường xuyên</a:t>
            </a:r>
            <a:br>
              <a:rPr lang="en-US" altLang="vi-VN" sz="3200" b="1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vi-VN" sz="3200" b="1">
                <a:solidFill>
                  <a:srgbClr val="FF0000"/>
                </a:solidFill>
                <a:cs typeface="Times New Roman" panose="02020603050405020304" pitchFamily="18" charset="0"/>
              </a:rPr>
              <a:t>ở tình trạng này?</a:t>
            </a:r>
          </a:p>
        </p:txBody>
      </p:sp>
      <p:sp>
        <p:nvSpPr>
          <p:cNvPr id="62539" name="Oval 75"/>
          <p:cNvSpPr>
            <a:spLocks noChangeArrowheads="1"/>
          </p:cNvSpPr>
          <p:nvPr/>
        </p:nvSpPr>
        <p:spPr bwMode="auto">
          <a:xfrm>
            <a:off x="317500" y="247015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>
                <a:solidFill>
                  <a:srgbClr val="080808"/>
                </a:solidFill>
              </a:rPr>
              <a:t>3</a:t>
            </a:r>
          </a:p>
        </p:txBody>
      </p:sp>
      <p:sp>
        <p:nvSpPr>
          <p:cNvPr id="27724" name="Oval 76"/>
          <p:cNvSpPr>
            <a:spLocks noChangeArrowheads="1"/>
          </p:cNvSpPr>
          <p:nvPr/>
        </p:nvSpPr>
        <p:spPr bwMode="auto">
          <a:xfrm>
            <a:off x="3294063" y="2514600"/>
            <a:ext cx="519112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R</a:t>
            </a:r>
          </a:p>
        </p:txBody>
      </p:sp>
      <p:sp>
        <p:nvSpPr>
          <p:cNvPr id="27725" name="Oval 77"/>
          <p:cNvSpPr>
            <a:spLocks noChangeArrowheads="1"/>
          </p:cNvSpPr>
          <p:nvPr/>
        </p:nvSpPr>
        <p:spPr bwMode="auto">
          <a:xfrm>
            <a:off x="3813175" y="25146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U</a:t>
            </a:r>
          </a:p>
        </p:txBody>
      </p:sp>
      <p:sp>
        <p:nvSpPr>
          <p:cNvPr id="27726" name="Oval 78"/>
          <p:cNvSpPr>
            <a:spLocks noChangeArrowheads="1"/>
          </p:cNvSpPr>
          <p:nvPr/>
        </p:nvSpPr>
        <p:spPr bwMode="auto">
          <a:xfrm>
            <a:off x="4333875" y="25146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D</a:t>
            </a:r>
          </a:p>
        </p:txBody>
      </p:sp>
      <p:sp>
        <p:nvSpPr>
          <p:cNvPr id="27727" name="Oval 79"/>
          <p:cNvSpPr>
            <a:spLocks noChangeArrowheads="1"/>
          </p:cNvSpPr>
          <p:nvPr/>
        </p:nvSpPr>
        <p:spPr bwMode="auto">
          <a:xfrm>
            <a:off x="4876800" y="25146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vi-VN" altLang="vi-VN" sz="3200" b="1">
                <a:solidFill>
                  <a:schemeClr val="bg1"/>
                </a:solidFill>
              </a:rPr>
              <a:t>Ơ</a:t>
            </a:r>
            <a:endParaRPr lang="en-US" altLang="vi-VN" sz="3200" b="1">
              <a:solidFill>
                <a:schemeClr val="bg1"/>
              </a:solidFill>
            </a:endParaRPr>
          </a:p>
        </p:txBody>
      </p:sp>
      <p:sp>
        <p:nvSpPr>
          <p:cNvPr id="27728" name="Oval 80"/>
          <p:cNvSpPr>
            <a:spLocks noChangeArrowheads="1"/>
          </p:cNvSpPr>
          <p:nvPr/>
        </p:nvSpPr>
        <p:spPr bwMode="auto">
          <a:xfrm>
            <a:off x="5373688" y="25146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V</a:t>
            </a:r>
          </a:p>
        </p:txBody>
      </p:sp>
      <p:sp>
        <p:nvSpPr>
          <p:cNvPr id="27729" name="Oval 81"/>
          <p:cNvSpPr>
            <a:spLocks noChangeArrowheads="1"/>
          </p:cNvSpPr>
          <p:nvPr/>
        </p:nvSpPr>
        <p:spPr bwMode="auto">
          <a:xfrm>
            <a:off x="5894388" y="2514600"/>
            <a:ext cx="519112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E</a:t>
            </a:r>
          </a:p>
        </p:txBody>
      </p:sp>
      <p:sp>
        <p:nvSpPr>
          <p:cNvPr id="27730" name="Oval 82"/>
          <p:cNvSpPr>
            <a:spLocks noChangeArrowheads="1"/>
          </p:cNvSpPr>
          <p:nvPr/>
        </p:nvSpPr>
        <p:spPr bwMode="auto">
          <a:xfrm>
            <a:off x="6413500" y="25146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62547" name="Oval 83"/>
          <p:cNvSpPr>
            <a:spLocks noChangeArrowheads="1"/>
          </p:cNvSpPr>
          <p:nvPr/>
        </p:nvSpPr>
        <p:spPr bwMode="auto">
          <a:xfrm>
            <a:off x="3276600" y="25146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48" name="Oval 84"/>
          <p:cNvSpPr>
            <a:spLocks noChangeArrowheads="1"/>
          </p:cNvSpPr>
          <p:nvPr/>
        </p:nvSpPr>
        <p:spPr bwMode="auto">
          <a:xfrm>
            <a:off x="3810000" y="25146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49" name="Oval 85"/>
          <p:cNvSpPr>
            <a:spLocks noChangeArrowheads="1"/>
          </p:cNvSpPr>
          <p:nvPr/>
        </p:nvSpPr>
        <p:spPr bwMode="auto">
          <a:xfrm>
            <a:off x="4343400" y="25146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50" name="Oval 86"/>
          <p:cNvSpPr>
            <a:spLocks noChangeArrowheads="1"/>
          </p:cNvSpPr>
          <p:nvPr/>
        </p:nvSpPr>
        <p:spPr bwMode="auto">
          <a:xfrm>
            <a:off x="4876800" y="25146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51" name="Oval 87"/>
          <p:cNvSpPr>
            <a:spLocks noChangeArrowheads="1"/>
          </p:cNvSpPr>
          <p:nvPr/>
        </p:nvSpPr>
        <p:spPr bwMode="auto">
          <a:xfrm>
            <a:off x="5334000" y="25146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52" name="Oval 88"/>
          <p:cNvSpPr>
            <a:spLocks noChangeArrowheads="1"/>
          </p:cNvSpPr>
          <p:nvPr/>
        </p:nvSpPr>
        <p:spPr bwMode="auto">
          <a:xfrm>
            <a:off x="5867400" y="25146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53" name="Oval 89"/>
          <p:cNvSpPr>
            <a:spLocks noChangeArrowheads="1"/>
          </p:cNvSpPr>
          <p:nvPr/>
        </p:nvSpPr>
        <p:spPr bwMode="auto">
          <a:xfrm>
            <a:off x="6400800" y="25146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54" name="Text Box 90"/>
          <p:cNvSpPr txBox="1">
            <a:spLocks noChangeArrowheads="1"/>
          </p:cNvSpPr>
          <p:nvPr/>
        </p:nvSpPr>
        <p:spPr bwMode="auto">
          <a:xfrm>
            <a:off x="1054100" y="4952683"/>
            <a:ext cx="8077200" cy="10763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  <a:t>Câu 3: Tổng thống đã đưa nước Mĩ thoát khỏi </a:t>
            </a:r>
            <a:b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  <a:t>khủng hoảng 1929-1933?</a:t>
            </a:r>
          </a:p>
        </p:txBody>
      </p:sp>
      <p:sp>
        <p:nvSpPr>
          <p:cNvPr id="62555" name="Oval 91"/>
          <p:cNvSpPr>
            <a:spLocks noChangeArrowheads="1"/>
          </p:cNvSpPr>
          <p:nvPr/>
        </p:nvSpPr>
        <p:spPr bwMode="auto">
          <a:xfrm>
            <a:off x="317500" y="300355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>
                <a:solidFill>
                  <a:srgbClr val="080808"/>
                </a:solidFill>
              </a:rPr>
              <a:t>4</a:t>
            </a:r>
          </a:p>
        </p:txBody>
      </p:sp>
      <p:sp>
        <p:nvSpPr>
          <p:cNvPr id="27740" name="Oval 92"/>
          <p:cNvSpPr>
            <a:spLocks noChangeArrowheads="1"/>
          </p:cNvSpPr>
          <p:nvPr/>
        </p:nvSpPr>
        <p:spPr bwMode="auto">
          <a:xfrm>
            <a:off x="2232025" y="30480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V</a:t>
            </a:r>
          </a:p>
        </p:txBody>
      </p:sp>
      <p:sp>
        <p:nvSpPr>
          <p:cNvPr id="27741" name="Oval 93"/>
          <p:cNvSpPr>
            <a:spLocks noChangeArrowheads="1"/>
          </p:cNvSpPr>
          <p:nvPr/>
        </p:nvSpPr>
        <p:spPr bwMode="auto">
          <a:xfrm>
            <a:off x="2743200" y="30480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À</a:t>
            </a:r>
          </a:p>
        </p:txBody>
      </p:sp>
      <p:sp>
        <p:nvSpPr>
          <p:cNvPr id="27742" name="Oval 94"/>
          <p:cNvSpPr>
            <a:spLocks noChangeArrowheads="1"/>
          </p:cNvSpPr>
          <p:nvPr/>
        </p:nvSpPr>
        <p:spPr bwMode="auto">
          <a:xfrm>
            <a:off x="3271838" y="30480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27743" name="Oval 95"/>
          <p:cNvSpPr>
            <a:spLocks noChangeArrowheads="1"/>
          </p:cNvSpPr>
          <p:nvPr/>
        </p:nvSpPr>
        <p:spPr bwMode="auto">
          <a:xfrm>
            <a:off x="3792538" y="30480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G</a:t>
            </a:r>
          </a:p>
        </p:txBody>
      </p:sp>
      <p:sp>
        <p:nvSpPr>
          <p:cNvPr id="62560" name="Oval 96"/>
          <p:cNvSpPr>
            <a:spLocks noChangeArrowheads="1"/>
          </p:cNvSpPr>
          <p:nvPr/>
        </p:nvSpPr>
        <p:spPr bwMode="auto">
          <a:xfrm>
            <a:off x="2209800" y="30480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61" name="Oval 97"/>
          <p:cNvSpPr>
            <a:spLocks noChangeArrowheads="1"/>
          </p:cNvSpPr>
          <p:nvPr/>
        </p:nvSpPr>
        <p:spPr bwMode="auto">
          <a:xfrm>
            <a:off x="3224932" y="3063905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62" name="Oval 98"/>
          <p:cNvSpPr>
            <a:spLocks noChangeArrowheads="1"/>
          </p:cNvSpPr>
          <p:nvPr/>
        </p:nvSpPr>
        <p:spPr bwMode="auto">
          <a:xfrm>
            <a:off x="2741613" y="30480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63" name="Oval 99"/>
          <p:cNvSpPr>
            <a:spLocks noChangeArrowheads="1"/>
          </p:cNvSpPr>
          <p:nvPr/>
        </p:nvSpPr>
        <p:spPr bwMode="auto">
          <a:xfrm>
            <a:off x="3810000" y="30480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64" name="Text Box 100"/>
          <p:cNvSpPr txBox="1">
            <a:spLocks noChangeArrowheads="1"/>
          </p:cNvSpPr>
          <p:nvPr/>
        </p:nvSpPr>
        <p:spPr bwMode="auto">
          <a:xfrm>
            <a:off x="1053783" y="4876483"/>
            <a:ext cx="8077200" cy="10779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  <a:t>Câu 4: 60% trữ lượng của thế giới tập trung ở</a:t>
            </a:r>
            <a:b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  <a:t>Mĩ là gì?</a:t>
            </a:r>
          </a:p>
        </p:txBody>
      </p:sp>
      <p:sp>
        <p:nvSpPr>
          <p:cNvPr id="62565" name="Oval 101"/>
          <p:cNvSpPr>
            <a:spLocks noChangeArrowheads="1"/>
          </p:cNvSpPr>
          <p:nvPr/>
        </p:nvSpPr>
        <p:spPr bwMode="auto">
          <a:xfrm>
            <a:off x="317500" y="353695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>
                <a:solidFill>
                  <a:srgbClr val="080808"/>
                </a:solidFill>
              </a:rPr>
              <a:t>5</a:t>
            </a:r>
          </a:p>
        </p:txBody>
      </p:sp>
      <p:sp>
        <p:nvSpPr>
          <p:cNvPr id="27750" name="Oval 102"/>
          <p:cNvSpPr>
            <a:spLocks noChangeArrowheads="1"/>
          </p:cNvSpPr>
          <p:nvPr/>
        </p:nvSpPr>
        <p:spPr bwMode="auto">
          <a:xfrm>
            <a:off x="2239963" y="3581400"/>
            <a:ext cx="519112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T</a:t>
            </a:r>
          </a:p>
        </p:txBody>
      </p:sp>
      <p:sp>
        <p:nvSpPr>
          <p:cNvPr id="27751" name="Oval 103"/>
          <p:cNvSpPr>
            <a:spLocks noChangeArrowheads="1"/>
          </p:cNvSpPr>
          <p:nvPr/>
        </p:nvSpPr>
        <p:spPr bwMode="auto">
          <a:xfrm>
            <a:off x="2743200" y="35814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7752" name="Oval 104"/>
          <p:cNvSpPr>
            <a:spLocks noChangeArrowheads="1"/>
          </p:cNvSpPr>
          <p:nvPr/>
        </p:nvSpPr>
        <p:spPr bwMode="auto">
          <a:xfrm>
            <a:off x="3279775" y="35814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vi-VN" altLang="vi-VN" sz="3200" b="1">
                <a:solidFill>
                  <a:srgbClr val="0000CC"/>
                </a:solidFill>
              </a:rPr>
              <a:t>Ư</a:t>
            </a:r>
            <a:endParaRPr lang="en-US" altLang="vi-VN" sz="3200" b="1">
              <a:solidFill>
                <a:srgbClr val="0000CC"/>
              </a:solidFill>
            </a:endParaRPr>
          </a:p>
        </p:txBody>
      </p:sp>
      <p:sp>
        <p:nvSpPr>
          <p:cNvPr id="27753" name="Oval 105"/>
          <p:cNvSpPr>
            <a:spLocks noChangeArrowheads="1"/>
          </p:cNvSpPr>
          <p:nvPr/>
        </p:nvSpPr>
        <p:spPr bwMode="auto">
          <a:xfrm>
            <a:off x="3798888" y="35814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vi-VN" altLang="vi-VN" sz="3200" b="1">
                <a:solidFill>
                  <a:srgbClr val="0000CC"/>
                </a:solidFill>
              </a:rPr>
              <a:t>Ơ</a:t>
            </a:r>
            <a:endParaRPr lang="en-US" altLang="vi-VN" sz="3200" b="1">
              <a:solidFill>
                <a:srgbClr val="0000CC"/>
              </a:solidFill>
            </a:endParaRPr>
          </a:p>
        </p:txBody>
      </p:sp>
      <p:sp>
        <p:nvSpPr>
          <p:cNvPr id="27754" name="Oval 106"/>
          <p:cNvSpPr>
            <a:spLocks noChangeArrowheads="1"/>
          </p:cNvSpPr>
          <p:nvPr/>
        </p:nvSpPr>
        <p:spPr bwMode="auto">
          <a:xfrm>
            <a:off x="4319588" y="3581400"/>
            <a:ext cx="5207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N</a:t>
            </a:r>
          </a:p>
        </p:txBody>
      </p:sp>
      <p:sp>
        <p:nvSpPr>
          <p:cNvPr id="27755" name="Oval 107"/>
          <p:cNvSpPr>
            <a:spLocks noChangeArrowheads="1"/>
          </p:cNvSpPr>
          <p:nvPr/>
        </p:nvSpPr>
        <p:spPr bwMode="auto">
          <a:xfrm>
            <a:off x="4840288" y="3581400"/>
            <a:ext cx="519112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G</a:t>
            </a:r>
          </a:p>
        </p:txBody>
      </p:sp>
      <p:sp>
        <p:nvSpPr>
          <p:cNvPr id="27756" name="Oval 108"/>
          <p:cNvSpPr>
            <a:spLocks noChangeArrowheads="1"/>
          </p:cNvSpPr>
          <p:nvPr/>
        </p:nvSpPr>
        <p:spPr bwMode="auto">
          <a:xfrm>
            <a:off x="5334000" y="35814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7757" name="Oval 109"/>
          <p:cNvSpPr>
            <a:spLocks noChangeArrowheads="1"/>
          </p:cNvSpPr>
          <p:nvPr/>
        </p:nvSpPr>
        <p:spPr bwMode="auto">
          <a:xfrm>
            <a:off x="5880100" y="35814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CC"/>
                </a:solidFill>
              </a:rPr>
              <a:t>Ạ</a:t>
            </a:r>
          </a:p>
        </p:txBody>
      </p:sp>
      <p:sp>
        <p:nvSpPr>
          <p:cNvPr id="27758" name="Oval 110"/>
          <p:cNvSpPr>
            <a:spLocks noChangeArrowheads="1"/>
          </p:cNvSpPr>
          <p:nvPr/>
        </p:nvSpPr>
        <p:spPr bwMode="auto">
          <a:xfrm>
            <a:off x="6400800" y="3581400"/>
            <a:ext cx="5207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62575" name="Oval 111"/>
          <p:cNvSpPr>
            <a:spLocks noChangeArrowheads="1"/>
          </p:cNvSpPr>
          <p:nvPr/>
        </p:nvSpPr>
        <p:spPr bwMode="auto">
          <a:xfrm>
            <a:off x="2209800" y="35814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76" name="Oval 112"/>
          <p:cNvSpPr>
            <a:spLocks noChangeArrowheads="1"/>
          </p:cNvSpPr>
          <p:nvPr/>
        </p:nvSpPr>
        <p:spPr bwMode="auto">
          <a:xfrm>
            <a:off x="2743200" y="35814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77" name="Oval 113"/>
          <p:cNvSpPr>
            <a:spLocks noChangeArrowheads="1"/>
          </p:cNvSpPr>
          <p:nvPr/>
        </p:nvSpPr>
        <p:spPr bwMode="auto">
          <a:xfrm>
            <a:off x="3276600" y="35814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78" name="Oval 114"/>
          <p:cNvSpPr>
            <a:spLocks noChangeArrowheads="1"/>
          </p:cNvSpPr>
          <p:nvPr/>
        </p:nvSpPr>
        <p:spPr bwMode="auto">
          <a:xfrm>
            <a:off x="3810000" y="35814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79" name="Oval 115"/>
          <p:cNvSpPr>
            <a:spLocks noChangeArrowheads="1"/>
          </p:cNvSpPr>
          <p:nvPr/>
        </p:nvSpPr>
        <p:spPr bwMode="auto">
          <a:xfrm>
            <a:off x="4343400" y="35814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80" name="Oval 116"/>
          <p:cNvSpPr>
            <a:spLocks noChangeArrowheads="1"/>
          </p:cNvSpPr>
          <p:nvPr/>
        </p:nvSpPr>
        <p:spPr bwMode="auto">
          <a:xfrm>
            <a:off x="4800600" y="3581400"/>
            <a:ext cx="5334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81" name="Oval 117"/>
          <p:cNvSpPr>
            <a:spLocks noChangeArrowheads="1"/>
          </p:cNvSpPr>
          <p:nvPr/>
        </p:nvSpPr>
        <p:spPr bwMode="auto">
          <a:xfrm>
            <a:off x="5334000" y="35814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82" name="Oval 118"/>
          <p:cNvSpPr>
            <a:spLocks noChangeArrowheads="1"/>
          </p:cNvSpPr>
          <p:nvPr/>
        </p:nvSpPr>
        <p:spPr bwMode="auto">
          <a:xfrm>
            <a:off x="5867400" y="35814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83" name="Oval 119"/>
          <p:cNvSpPr>
            <a:spLocks noChangeArrowheads="1"/>
          </p:cNvSpPr>
          <p:nvPr/>
        </p:nvSpPr>
        <p:spPr bwMode="auto">
          <a:xfrm>
            <a:off x="6400800" y="35814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84" name="Text Box 120"/>
          <p:cNvSpPr txBox="1">
            <a:spLocks noChangeArrowheads="1"/>
          </p:cNvSpPr>
          <p:nvPr/>
        </p:nvSpPr>
        <p:spPr bwMode="auto">
          <a:xfrm>
            <a:off x="1143000" y="4572000"/>
            <a:ext cx="8077200" cy="15684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200">
                <a:solidFill>
                  <a:srgbClr val="FF0000"/>
                </a:solidFill>
                <a:cs typeface="Times New Roman" panose="02020603050405020304" pitchFamily="18" charset="0"/>
              </a:rPr>
              <a:t>Câu 5: Trong những năm 20 của thế kỉ XX Mĩ trở thành trung tâm công nghiệp, ………, tài chính số một thế giới.</a:t>
            </a:r>
          </a:p>
        </p:txBody>
      </p:sp>
      <p:sp>
        <p:nvSpPr>
          <p:cNvPr id="62585" name="Oval 121"/>
          <p:cNvSpPr>
            <a:spLocks noChangeArrowheads="1"/>
          </p:cNvSpPr>
          <p:nvPr/>
        </p:nvSpPr>
        <p:spPr bwMode="auto">
          <a:xfrm>
            <a:off x="1003300" y="5929313"/>
            <a:ext cx="520700" cy="5334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2800" b="1">
                <a:solidFill>
                  <a:srgbClr val="FF0000"/>
                </a:solidFill>
                <a:sym typeface="Webdings" panose="05030102010509060703" pitchFamily="18" charset="2"/>
              </a:rPr>
              <a:t></a:t>
            </a:r>
          </a:p>
        </p:txBody>
      </p:sp>
      <p:sp>
        <p:nvSpPr>
          <p:cNvPr id="27770" name="Oval 123"/>
          <p:cNvSpPr>
            <a:spLocks noChangeArrowheads="1"/>
          </p:cNvSpPr>
          <p:nvPr/>
        </p:nvSpPr>
        <p:spPr bwMode="auto">
          <a:xfrm>
            <a:off x="5867400" y="1447800"/>
            <a:ext cx="519113" cy="533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27771" name="Oval 124"/>
          <p:cNvSpPr>
            <a:spLocks noChangeArrowheads="1"/>
          </p:cNvSpPr>
          <p:nvPr/>
        </p:nvSpPr>
        <p:spPr bwMode="auto">
          <a:xfrm>
            <a:off x="6870700" y="14478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99"/>
                </a:solidFill>
              </a:rPr>
              <a:t>N</a:t>
            </a:r>
          </a:p>
        </p:txBody>
      </p:sp>
      <p:sp>
        <p:nvSpPr>
          <p:cNvPr id="27772" name="Oval 125"/>
          <p:cNvSpPr>
            <a:spLocks noChangeArrowheads="1"/>
          </p:cNvSpPr>
          <p:nvPr/>
        </p:nvSpPr>
        <p:spPr bwMode="auto">
          <a:xfrm>
            <a:off x="6324600" y="1447800"/>
            <a:ext cx="519113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99"/>
                </a:solidFill>
              </a:rPr>
              <a:t>Ả</a:t>
            </a:r>
          </a:p>
        </p:txBody>
      </p:sp>
      <p:sp>
        <p:nvSpPr>
          <p:cNvPr id="62590" name="Oval 126"/>
          <p:cNvSpPr>
            <a:spLocks noChangeArrowheads="1"/>
          </p:cNvSpPr>
          <p:nvPr/>
        </p:nvSpPr>
        <p:spPr bwMode="auto">
          <a:xfrm>
            <a:off x="58674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91" name="Oval 127"/>
          <p:cNvSpPr>
            <a:spLocks noChangeArrowheads="1"/>
          </p:cNvSpPr>
          <p:nvPr/>
        </p:nvSpPr>
        <p:spPr bwMode="auto">
          <a:xfrm>
            <a:off x="63246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92" name="Oval 128"/>
          <p:cNvSpPr>
            <a:spLocks noChangeArrowheads="1"/>
          </p:cNvSpPr>
          <p:nvPr/>
        </p:nvSpPr>
        <p:spPr bwMode="auto">
          <a:xfrm>
            <a:off x="6858000" y="14478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27776" name="Oval 129"/>
          <p:cNvSpPr>
            <a:spLocks noChangeArrowheads="1"/>
          </p:cNvSpPr>
          <p:nvPr/>
        </p:nvSpPr>
        <p:spPr bwMode="auto">
          <a:xfrm>
            <a:off x="1676400" y="1981200"/>
            <a:ext cx="5334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080808"/>
            </a:solidFill>
            <a:round/>
          </a:ln>
        </p:spPr>
        <p:txBody>
          <a:bodyPr wrap="none" anchor="ctr"/>
          <a:lstStyle/>
          <a:p>
            <a:pPr algn="ctr">
              <a:buFontTx/>
              <a:buNone/>
            </a:pPr>
            <a:r>
              <a:rPr lang="en-US" altLang="vi-VN" sz="3200" b="1">
                <a:solidFill>
                  <a:srgbClr val="000099"/>
                </a:solidFill>
              </a:rPr>
              <a:t>T</a:t>
            </a:r>
          </a:p>
        </p:txBody>
      </p:sp>
      <p:sp>
        <p:nvSpPr>
          <p:cNvPr id="62594" name="Oval 130"/>
          <p:cNvSpPr>
            <a:spLocks noChangeArrowheads="1"/>
          </p:cNvSpPr>
          <p:nvPr/>
        </p:nvSpPr>
        <p:spPr bwMode="auto">
          <a:xfrm>
            <a:off x="1676400" y="1981200"/>
            <a:ext cx="519113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62595" name="Oval 131"/>
          <p:cNvSpPr>
            <a:spLocks noChangeArrowheads="1"/>
          </p:cNvSpPr>
          <p:nvPr/>
        </p:nvSpPr>
        <p:spPr bwMode="auto">
          <a:xfrm>
            <a:off x="6400800" y="1981200"/>
            <a:ext cx="520700" cy="533400"/>
          </a:xfrm>
          <a:prstGeom prst="ellipse">
            <a:avLst/>
          </a:prstGeom>
          <a:gradFill rotWithShape="1">
            <a:gsLst>
              <a:gs pos="0">
                <a:srgbClr val="0000FF"/>
              </a:gs>
              <a:gs pos="100000">
                <a:srgbClr val="FFFF00"/>
              </a:gs>
            </a:gsLst>
            <a:path path="rect">
              <a:fillToRect t="100000" r="100000"/>
            </a:path>
          </a:gradFill>
          <a:ln w="9525">
            <a:solidFill>
              <a:schemeClr val="tx1"/>
            </a:solidFill>
            <a:round/>
          </a:ln>
        </p:spPr>
        <p:txBody>
          <a:bodyPr wrap="none" anchor="ctr"/>
          <a:lstStyle/>
          <a:p>
            <a:pPr>
              <a:buFontTx/>
              <a:buNone/>
            </a:pPr>
            <a:endParaRPr lang="vi-VN" altLang="vi-VN"/>
          </a:p>
        </p:txBody>
      </p:sp>
      <p:sp>
        <p:nvSpPr>
          <p:cNvPr id="27779" name="WordArt 132"/>
          <p:cNvSpPr>
            <a:spLocks noChangeArrowheads="1" noChangeShapeType="1" noTextEdit="1"/>
          </p:cNvSpPr>
          <p:nvPr/>
        </p:nvSpPr>
        <p:spPr bwMode="auto">
          <a:xfrm>
            <a:off x="3429000" y="381000"/>
            <a:ext cx="3762375" cy="512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80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CỦNG CỐ</a:t>
            </a:r>
          </a:p>
        </p:txBody>
      </p:sp>
      <p:grpSp>
        <p:nvGrpSpPr>
          <p:cNvPr id="2" name="Group 133"/>
          <p:cNvGrpSpPr/>
          <p:nvPr/>
        </p:nvGrpSpPr>
        <p:grpSpPr bwMode="auto">
          <a:xfrm>
            <a:off x="2057400" y="5943600"/>
            <a:ext cx="6324600" cy="533400"/>
            <a:chOff x="1296" y="3684"/>
            <a:chExt cx="3936" cy="336"/>
          </a:xfrm>
        </p:grpSpPr>
        <p:sp>
          <p:nvSpPr>
            <p:cNvPr id="27782" name="Oval 134"/>
            <p:cNvSpPr>
              <a:spLocks noChangeArrowheads="1"/>
            </p:cNvSpPr>
            <p:nvPr/>
          </p:nvSpPr>
          <p:spPr bwMode="auto">
            <a:xfrm>
              <a:off x="3922" y="3684"/>
              <a:ext cx="3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7783" name="Oval 135"/>
            <p:cNvSpPr>
              <a:spLocks noChangeArrowheads="1"/>
            </p:cNvSpPr>
            <p:nvPr/>
          </p:nvSpPr>
          <p:spPr bwMode="auto">
            <a:xfrm>
              <a:off x="4250" y="3684"/>
              <a:ext cx="327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M</a:t>
              </a:r>
            </a:p>
          </p:txBody>
        </p:sp>
        <p:sp>
          <p:nvSpPr>
            <p:cNvPr id="27784" name="Oval 136"/>
            <p:cNvSpPr>
              <a:spLocks noChangeArrowheads="1"/>
            </p:cNvSpPr>
            <p:nvPr/>
          </p:nvSpPr>
          <p:spPr bwMode="auto">
            <a:xfrm>
              <a:off x="4577" y="3684"/>
              <a:ext cx="3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Ớ</a:t>
              </a:r>
            </a:p>
          </p:txBody>
        </p:sp>
        <p:sp>
          <p:nvSpPr>
            <p:cNvPr id="27785" name="Oval 137"/>
            <p:cNvSpPr>
              <a:spLocks noChangeArrowheads="1"/>
            </p:cNvSpPr>
            <p:nvPr/>
          </p:nvSpPr>
          <p:spPr bwMode="auto">
            <a:xfrm>
              <a:off x="4905" y="3684"/>
              <a:ext cx="327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I</a:t>
              </a:r>
            </a:p>
          </p:txBody>
        </p:sp>
        <p:sp>
          <p:nvSpPr>
            <p:cNvPr id="27786" name="Oval 138"/>
            <p:cNvSpPr>
              <a:spLocks noChangeArrowheads="1"/>
            </p:cNvSpPr>
            <p:nvPr/>
          </p:nvSpPr>
          <p:spPr bwMode="auto">
            <a:xfrm>
              <a:off x="1296" y="3684"/>
              <a:ext cx="327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27787" name="Oval 139"/>
            <p:cNvSpPr>
              <a:spLocks noChangeArrowheads="1"/>
            </p:cNvSpPr>
            <p:nvPr/>
          </p:nvSpPr>
          <p:spPr bwMode="auto">
            <a:xfrm>
              <a:off x="1623" y="3684"/>
              <a:ext cx="3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7788" name="Oval 140"/>
            <p:cNvSpPr>
              <a:spLocks noChangeArrowheads="1"/>
            </p:cNvSpPr>
            <p:nvPr/>
          </p:nvSpPr>
          <p:spPr bwMode="auto">
            <a:xfrm>
              <a:off x="1951" y="3684"/>
              <a:ext cx="327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Í</a:t>
              </a:r>
            </a:p>
          </p:txBody>
        </p:sp>
        <p:sp>
          <p:nvSpPr>
            <p:cNvPr id="27789" name="Oval 141"/>
            <p:cNvSpPr>
              <a:spLocks noChangeArrowheads="1"/>
            </p:cNvSpPr>
            <p:nvPr/>
          </p:nvSpPr>
          <p:spPr bwMode="auto">
            <a:xfrm>
              <a:off x="2278" y="3684"/>
              <a:ext cx="3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N</a:t>
              </a:r>
            </a:p>
          </p:txBody>
        </p:sp>
        <p:sp>
          <p:nvSpPr>
            <p:cNvPr id="27790" name="Oval 142"/>
            <p:cNvSpPr>
              <a:spLocks noChangeArrowheads="1"/>
            </p:cNvSpPr>
            <p:nvPr/>
          </p:nvSpPr>
          <p:spPr bwMode="auto">
            <a:xfrm>
              <a:off x="2606" y="3684"/>
              <a:ext cx="3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7791" name="Oval 143"/>
            <p:cNvSpPr>
              <a:spLocks noChangeArrowheads="1"/>
            </p:cNvSpPr>
            <p:nvPr/>
          </p:nvSpPr>
          <p:spPr bwMode="auto">
            <a:xfrm>
              <a:off x="2934" y="3684"/>
              <a:ext cx="327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7792" name="Oval 144"/>
            <p:cNvSpPr>
              <a:spLocks noChangeArrowheads="1"/>
            </p:cNvSpPr>
            <p:nvPr/>
          </p:nvSpPr>
          <p:spPr bwMode="auto">
            <a:xfrm>
              <a:off x="3261" y="3684"/>
              <a:ext cx="328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Á</a:t>
              </a:r>
            </a:p>
          </p:txBody>
        </p:sp>
        <p:sp>
          <p:nvSpPr>
            <p:cNvPr id="27793" name="Oval 145"/>
            <p:cNvSpPr>
              <a:spLocks noChangeArrowheads="1"/>
            </p:cNvSpPr>
            <p:nvPr/>
          </p:nvSpPr>
          <p:spPr bwMode="auto">
            <a:xfrm>
              <a:off x="3589" y="3684"/>
              <a:ext cx="327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80808"/>
              </a:solidFill>
              <a:round/>
            </a:ln>
          </p:spPr>
          <p:txBody>
            <a:bodyPr wrap="none" anchor="ctr"/>
            <a:lstStyle/>
            <a:p>
              <a:pPr algn="ctr">
                <a:buFontTx/>
                <a:buNone/>
              </a:pPr>
              <a:r>
                <a:rPr lang="en-US" altLang="vi-VN" sz="3200" b="1">
                  <a:solidFill>
                    <a:srgbClr val="FF0000"/>
                  </a:solidFill>
                </a:rPr>
                <a:t>C</a:t>
              </a:r>
            </a:p>
          </p:txBody>
        </p:sp>
      </p:grpSp>
      <p:pic>
        <p:nvPicPr>
          <p:cNvPr id="62610" name="Picture 146" descr="0003-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66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2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20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20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2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2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20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20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20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624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2000" fill="hold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2000" fill="hold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624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24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24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624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624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2000" fill="hold"/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624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24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2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2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2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25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2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2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2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625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624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624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2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2000"/>
                                        <p:tgtEl>
                                          <p:spTgt spid="62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6" dur="500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9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62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5" dur="500"/>
                                        <p:tgtEl>
                                          <p:spTgt spid="62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62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62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62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7" dur="500"/>
                                        <p:tgtEl>
                                          <p:spTgt spid="62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0" dur="500"/>
                                        <p:tgtEl>
                                          <p:spTgt spid="62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3" dur="500"/>
                                        <p:tgtEl>
                                          <p:spTgt spid="62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6" dur="500"/>
                                        <p:tgtEl>
                                          <p:spTgt spid="62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47 -0.00463 C 0.0507 0.04421 0.10504 0.09352 0.1316 0.13889 C 0.15816 0.18449 0.15139 0.24606 0.15521 0.26759 " pathEditMode="relative" rAng="0" ptsTypes="aaA">
                                      <p:cBhvr>
                                        <p:cTn id="109" dur="2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13611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694 -0.00694 C 0.1526 0.03056 0.29844 0.06806 0.35174 0.11389 C 0.40521 0.15973 0.33108 0.2419 0.32691 0.2676 " pathEditMode="relative" rAng="0" ptsTypes="aaA">
                                      <p:cBhvr>
                                        <p:cTn id="111" dur="2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13" y="1372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73 0.00231 C 0.01684 0.11111 0.03212 0.21991 0.03837 0.26342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625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8" dur="500"/>
                                        <p:tgtEl>
                                          <p:spTgt spid="62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625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2000" fill="hold"/>
                                        <p:tgtEl>
                                          <p:spTgt spid="62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2000" fill="hold"/>
                                        <p:tgtEl>
                                          <p:spTgt spid="62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2000" fill="hold"/>
                                        <p:tgtEl>
                                          <p:spTgt spid="625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62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2000" fill="hold"/>
                                        <p:tgtEl>
                                          <p:spTgt spid="62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2000" fill="hold"/>
                                        <p:tgtEl>
                                          <p:spTgt spid="62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2000" fill="hold"/>
                                        <p:tgtEl>
                                          <p:spTgt spid="625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62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2000" fill="hold"/>
                                        <p:tgtEl>
                                          <p:spTgt spid="62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2000" fill="hold"/>
                                        <p:tgtEl>
                                          <p:spTgt spid="62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2000" fill="hold"/>
                                        <p:tgtEl>
                                          <p:spTgt spid="625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62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2000" fill="hold"/>
                                        <p:tgtEl>
                                          <p:spTgt spid="625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2000" fill="hold"/>
                                        <p:tgtEl>
                                          <p:spTgt spid="625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2000" fill="hold"/>
                                        <p:tgtEl>
                                          <p:spTgt spid="625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625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2000" fill="hold"/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2000" fill="hold"/>
                                        <p:tgtEl>
                                          <p:spTgt spid="625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2000" fill="hold"/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625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2000" fill="hold"/>
                                        <p:tgtEl>
                                          <p:spTgt spid="625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2000" fill="hold"/>
                                        <p:tgtEl>
                                          <p:spTgt spid="625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2000" fill="hold"/>
                                        <p:tgtEl>
                                          <p:spTgt spid="625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625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2000" fill="hold"/>
                                        <p:tgtEl>
                                          <p:spTgt spid="62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2000" fill="hold"/>
                                        <p:tgtEl>
                                          <p:spTgt spid="62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2000" fill="hold"/>
                                        <p:tgtEl>
                                          <p:spTgt spid="625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62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2000" fill="hold"/>
                                        <p:tgtEl>
                                          <p:spTgt spid="625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2000" fill="hold"/>
                                        <p:tgtEl>
                                          <p:spTgt spid="625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2000" fill="hold"/>
                                        <p:tgtEl>
                                          <p:spTgt spid="625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625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2000" fill="hold"/>
                                        <p:tgtEl>
                                          <p:spTgt spid="625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2000" fill="hold"/>
                                        <p:tgtEl>
                                          <p:spTgt spid="625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2000" fill="hold"/>
                                        <p:tgtEl>
                                          <p:spTgt spid="625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625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2000" fill="hold"/>
                                        <p:tgtEl>
                                          <p:spTgt spid="625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2000" fill="hold"/>
                                        <p:tgtEl>
                                          <p:spTgt spid="62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2000" fill="hold"/>
                                        <p:tgtEl>
                                          <p:spTgt spid="625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62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4" dur="2000" fill="hold"/>
                                        <p:tgtEl>
                                          <p:spTgt spid="625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2000" fill="hold"/>
                                        <p:tgtEl>
                                          <p:spTgt spid="625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2000" fill="hold"/>
                                        <p:tgtEl>
                                          <p:spTgt spid="6259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625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000"/>
                            </p:stCondLst>
                            <p:childTnLst>
                              <p:par>
                                <p:cTn id="1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1" dur="500"/>
                                        <p:tgtEl>
                                          <p:spTgt spid="6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5" dur="500"/>
                                        <p:tgtEl>
                                          <p:spTgt spid="62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8" dur="500"/>
                                        <p:tgtEl>
                                          <p:spTgt spid="625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1" dur="500"/>
                                        <p:tgtEl>
                                          <p:spTgt spid="625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4" dur="500"/>
                                        <p:tgtEl>
                                          <p:spTgt spid="62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7" dur="500"/>
                                        <p:tgtEl>
                                          <p:spTgt spid="62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0" dur="500"/>
                                        <p:tgtEl>
                                          <p:spTgt spid="62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3" dur="500"/>
                                        <p:tgtEl>
                                          <p:spTgt spid="62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6" dur="500"/>
                                        <p:tgtEl>
                                          <p:spTgt spid="62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9" dur="500"/>
                                        <p:tgtEl>
                                          <p:spTgt spid="62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2" dur="500"/>
                                        <p:tgtEl>
                                          <p:spTgt spid="62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5" dur="500"/>
                                        <p:tgtEl>
                                          <p:spTgt spid="62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8" dur="500"/>
                                        <p:tgtEl>
                                          <p:spTgt spid="62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607 0.00463 C 0.04948 0.05532 0.10538 0.10648 0.08438 0.21481 C 0.06337 0.32338 -0.09479 0.58125 -0.13021 0.65463 " pathEditMode="relative" rAng="0" ptsTypes="aaA">
                                      <p:cBhvr>
                                        <p:cTn id="221" dur="2000" fill="hold"/>
                                        <p:tgtEl>
                                          <p:spTgt spid="624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" y="3250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37 0.00556 C 0.05468 0.09028 0.12274 0.17523 0.14166 0.28333 C 0.16059 0.39144 0.10694 0.59259 0.1 0.6544 " pathEditMode="relative" rAng="0" ptsTypes="aaA">
                                      <p:cBhvr>
                                        <p:cTn id="223" dur="20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98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03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625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8" dur="500"/>
                                        <p:tgtEl>
                                          <p:spTgt spid="62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20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62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2000" fill="hold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2000" fill="hold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2000" fill="hold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625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2000" fill="hold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2000" fill="hold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2000" fill="hold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2" dur="2000" fill="hold"/>
                                        <p:tgtEl>
                                          <p:spTgt spid="6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4" dur="2000" fill="hold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0" fill="hold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2000" fill="hold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7" dur="2000" fill="hold"/>
                                        <p:tgtEl>
                                          <p:spTgt spid="6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9" dur="2000" fill="hold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0" dur="2000" fill="hold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1" dur="2000" fill="hold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2" dur="2000" fill="hold"/>
                                        <p:tgtEl>
                                          <p:spTgt spid="625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4" dur="2000" fill="hold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5" dur="2000" fill="hold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6" dur="2000" fill="hold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62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9" dur="2000" fill="hold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0" dur="2000" fill="hold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1" dur="2000" fill="hold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2" dur="2000" fill="hold"/>
                                        <p:tgtEl>
                                          <p:spTgt spid="625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4" dur="2000" fill="hold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2000" fill="hold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6" dur="2000" fill="hold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625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2000" fill="hold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2000" fill="hold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2000" fill="hold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2" dur="2000" fill="hold"/>
                                        <p:tgtEl>
                                          <p:spTgt spid="625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4" dur="2000" fill="hold"/>
                                        <p:tgtEl>
                                          <p:spTgt spid="625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5" dur="2000" fill="hold"/>
                                        <p:tgtEl>
                                          <p:spTgt spid="625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2000" fill="hold"/>
                                        <p:tgtEl>
                                          <p:spTgt spid="625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7" dur="2000" fill="hold"/>
                                        <p:tgtEl>
                                          <p:spTgt spid="625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9" dur="2000" fill="hold"/>
                                        <p:tgtEl>
                                          <p:spTgt spid="625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0" dur="2000" fill="hold"/>
                                        <p:tgtEl>
                                          <p:spTgt spid="625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1" dur="2000" fill="hold"/>
                                        <p:tgtEl>
                                          <p:spTgt spid="625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2" dur="2000" fill="hold"/>
                                        <p:tgtEl>
                                          <p:spTgt spid="625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6" dur="500"/>
                                        <p:tgtEl>
                                          <p:spTgt spid="6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0" dur="2000"/>
                                        <p:tgtEl>
                                          <p:spTgt spid="6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3" dur="500"/>
                                        <p:tgtEl>
                                          <p:spTgt spid="6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6" dur="500"/>
                                        <p:tgtEl>
                                          <p:spTgt spid="62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9" dur="500"/>
                                        <p:tgtEl>
                                          <p:spTgt spid="6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2" dur="500"/>
                                        <p:tgtEl>
                                          <p:spTgt spid="62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5" dur="500"/>
                                        <p:tgtEl>
                                          <p:spTgt spid="6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8" dur="500"/>
                                        <p:tgtEl>
                                          <p:spTgt spid="62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1" dur="500"/>
                                        <p:tgtEl>
                                          <p:spTgt spid="62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4" dur="500"/>
                                        <p:tgtEl>
                                          <p:spTgt spid="62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7" dur="500"/>
                                        <p:tgtEl>
                                          <p:spTgt spid="62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0" dur="500"/>
                                        <p:tgtEl>
                                          <p:spTgt spid="62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868 -0.00695 C 0.07448 0.02847 0.15781 0.06412 0.21406 0.16134 C 0.27014 0.25856 0.30886 0.50717 0.32795 0.57639 " pathEditMode="relative" rAng="0" ptsTypes="aaA">
                                      <p:cBhvr>
                                        <p:cTn id="323" dur="20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23" y="29167"/>
                                    </p:animMotion>
                                  </p:childTnLst>
                                </p:cTn>
                              </p:par>
                              <p:par>
                                <p:cTn id="32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48 -0.00695 C 0.03316 0.07824 0.07013 0.16412 0.08663 0.26134 C 0.10329 0.35856 0.09479 0.52361 0.09635 0.57639 " pathEditMode="relative" rAng="0" ptsTypes="aaA">
                                      <p:cBhvr>
                                        <p:cTn id="325" dur="20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2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6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0" dur="2000" fill="hold"/>
                                        <p:tgtEl>
                                          <p:spTgt spid="625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1" dur="2000" fill="hold"/>
                                        <p:tgtEl>
                                          <p:spTgt spid="625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2" dur="2000" fill="hold"/>
                                        <p:tgtEl>
                                          <p:spTgt spid="625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3" dur="2000" fill="hold"/>
                                        <p:tgtEl>
                                          <p:spTgt spid="625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5" dur="2000" fill="hold"/>
                                        <p:tgtEl>
                                          <p:spTgt spid="625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2000" fill="hold"/>
                                        <p:tgtEl>
                                          <p:spTgt spid="625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7" dur="2000" fill="hold"/>
                                        <p:tgtEl>
                                          <p:spTgt spid="625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8" dur="2000" fill="hold"/>
                                        <p:tgtEl>
                                          <p:spTgt spid="625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0" dur="2000" fill="hold"/>
                                        <p:tgtEl>
                                          <p:spTgt spid="625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2000" fill="hold"/>
                                        <p:tgtEl>
                                          <p:spTgt spid="625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2000" fill="hold"/>
                                        <p:tgtEl>
                                          <p:spTgt spid="625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3" dur="2000" fill="hold"/>
                                        <p:tgtEl>
                                          <p:spTgt spid="625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5" dur="2000" fill="hold"/>
                                        <p:tgtEl>
                                          <p:spTgt spid="625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6" dur="2000" fill="hold"/>
                                        <p:tgtEl>
                                          <p:spTgt spid="625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2000" fill="hold"/>
                                        <p:tgtEl>
                                          <p:spTgt spid="625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8" dur="2000" fill="hold"/>
                                        <p:tgtEl>
                                          <p:spTgt spid="625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0" dur="2000" fill="hold"/>
                                        <p:tgtEl>
                                          <p:spTgt spid="625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1" dur="2000" fill="hold"/>
                                        <p:tgtEl>
                                          <p:spTgt spid="625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2" dur="2000" fill="hold"/>
                                        <p:tgtEl>
                                          <p:spTgt spid="625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3" dur="2000" fill="hold"/>
                                        <p:tgtEl>
                                          <p:spTgt spid="625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5" dur="2000" fill="hold"/>
                                        <p:tgtEl>
                                          <p:spTgt spid="625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6" dur="2000" fill="hold"/>
                                        <p:tgtEl>
                                          <p:spTgt spid="625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7" dur="2000" fill="hold"/>
                                        <p:tgtEl>
                                          <p:spTgt spid="625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8" dur="2000" fill="hold"/>
                                        <p:tgtEl>
                                          <p:spTgt spid="625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0" dur="2000" fill="hold"/>
                                        <p:tgtEl>
                                          <p:spTgt spid="625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1" dur="2000" fill="hold"/>
                                        <p:tgtEl>
                                          <p:spTgt spid="625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2" dur="2000" fill="hold"/>
                                        <p:tgtEl>
                                          <p:spTgt spid="625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3" dur="2000" fill="hold"/>
                                        <p:tgtEl>
                                          <p:spTgt spid="625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2000"/>
                            </p:stCondLst>
                            <p:childTnLst>
                              <p:par>
                                <p:cTn id="3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7" dur="500"/>
                                        <p:tgtEl>
                                          <p:spTgt spid="62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1" dur="500"/>
                                        <p:tgtEl>
                                          <p:spTgt spid="62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4" dur="500"/>
                                        <p:tgtEl>
                                          <p:spTgt spid="62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7" dur="500"/>
                                        <p:tgtEl>
                                          <p:spTgt spid="62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0" dur="500"/>
                                        <p:tgtEl>
                                          <p:spTgt spid="62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3" dur="500"/>
                                        <p:tgtEl>
                                          <p:spTgt spid="62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6" dur="500"/>
                                        <p:tgtEl>
                                          <p:spTgt spid="625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9" dur="500"/>
                                        <p:tgtEl>
                                          <p:spTgt spid="625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2" dur="500"/>
                                        <p:tgtEl>
                                          <p:spTgt spid="62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174 -0.00694 C -0.05469 0.00718 -0.10747 0.02176 -0.15781 0.10648 C -0.20799 0.19097 -0.27917 0.43519 -0.30347 0.50093 " pathEditMode="relative" rAng="0" ptsTypes="aaA">
                                      <p:cBhvr>
                                        <p:cTn id="395" dur="2000" fill="hold"/>
                                        <p:tgtEl>
                                          <p:spTgt spid="62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87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39"/>
                  </p:tgtEl>
                </p:cond>
              </p:nextCondLst>
            </p:seq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625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0" dur="500"/>
                                        <p:tgtEl>
                                          <p:spTgt spid="62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54"/>
                  </p:tgtEl>
                </p:cond>
              </p:nextCondLst>
            </p:seq>
            <p:seq concurrent="1" nextAc="seek">
              <p:cTn id="402" restart="whenNotActive" fill="hold" evtFilter="cancelBubble" nodeType="interactiveSeq">
                <p:stCondLst>
                  <p:cond evt="onClick" delay="0">
                    <p:tgtEl>
                      <p:spTgt spid="62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3" fill="hold">
                      <p:stCondLst>
                        <p:cond delay="0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6" dur="2000" fill="hold"/>
                                        <p:tgtEl>
                                          <p:spTgt spid="625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2000" fill="hold"/>
                                        <p:tgtEl>
                                          <p:spTgt spid="625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8" dur="2000" fill="hold"/>
                                        <p:tgtEl>
                                          <p:spTgt spid="625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9" dur="2000" fill="hold"/>
                                        <p:tgtEl>
                                          <p:spTgt spid="625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1" dur="2000" fill="hold"/>
                                        <p:tgtEl>
                                          <p:spTgt spid="625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2" dur="2000" fill="hold"/>
                                        <p:tgtEl>
                                          <p:spTgt spid="625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3" dur="2000" fill="hold"/>
                                        <p:tgtEl>
                                          <p:spTgt spid="625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4" dur="2000" fill="hold"/>
                                        <p:tgtEl>
                                          <p:spTgt spid="625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6" dur="2000" fill="hold"/>
                                        <p:tgtEl>
                                          <p:spTgt spid="62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7" dur="2000" fill="hold"/>
                                        <p:tgtEl>
                                          <p:spTgt spid="62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8" dur="2000" fill="hold"/>
                                        <p:tgtEl>
                                          <p:spTgt spid="6256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9" dur="2000" fill="hold"/>
                                        <p:tgtEl>
                                          <p:spTgt spid="62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1" dur="2000" fill="hold"/>
                                        <p:tgtEl>
                                          <p:spTgt spid="62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2" dur="2000" fill="hold"/>
                                        <p:tgtEl>
                                          <p:spTgt spid="62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3" dur="2000" fill="hold"/>
                                        <p:tgtEl>
                                          <p:spTgt spid="625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4" dur="2000" fill="hold"/>
                                        <p:tgtEl>
                                          <p:spTgt spid="62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2000"/>
                            </p:stCondLst>
                            <p:childTnLst>
                              <p:par>
                                <p:cTn id="4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8" dur="500"/>
                                        <p:tgtEl>
                                          <p:spTgt spid="6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2" dur="500"/>
                                        <p:tgtEl>
                                          <p:spTgt spid="62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5" dur="500"/>
                                        <p:tgtEl>
                                          <p:spTgt spid="625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38" dur="500"/>
                                        <p:tgtEl>
                                          <p:spTgt spid="625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1" dur="500"/>
                                        <p:tgtEl>
                                          <p:spTgt spid="62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4" dur="500"/>
                                        <p:tgtEl>
                                          <p:spTgt spid="62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6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73 0.00232 C 0.15399 0.06111 0.3066 0.12037 0.39913 0.19028 C 0.49167 0.25996 0.53038 0.38218 0.55677 0.42083 " pathEditMode="relative" rAng="0" ptsTypes="aaA">
                                      <p:cBhvr>
                                        <p:cTn id="447" dur="2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43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55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625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2" dur="500"/>
                                        <p:tgtEl>
                                          <p:spTgt spid="62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64"/>
                  </p:tgtEl>
                </p:cond>
              </p:nextCondLst>
            </p:seq>
            <p:seq concurrent="1" nextAc="seek">
              <p:cTn id="454" restart="whenNotActive" fill="hold" evtFilter="cancelBubble" nodeType="interactiveSeq">
                <p:stCondLst>
                  <p:cond evt="onClick" delay="0">
                    <p:tgtEl>
                      <p:spTgt spid="62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5" fill="hold">
                      <p:stCondLst>
                        <p:cond delay="0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8" dur="2000" fill="hold"/>
                                        <p:tgtEl>
                                          <p:spTgt spid="625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9" dur="2000" fill="hold"/>
                                        <p:tgtEl>
                                          <p:spTgt spid="625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0" dur="2000" fill="hold"/>
                                        <p:tgtEl>
                                          <p:spTgt spid="625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1" dur="2000" fill="hold"/>
                                        <p:tgtEl>
                                          <p:spTgt spid="625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3" dur="2000" fill="hold"/>
                                        <p:tgtEl>
                                          <p:spTgt spid="625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4" dur="2000" fill="hold"/>
                                        <p:tgtEl>
                                          <p:spTgt spid="625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5" dur="2000" fill="hold"/>
                                        <p:tgtEl>
                                          <p:spTgt spid="625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6" dur="2000" fill="hold"/>
                                        <p:tgtEl>
                                          <p:spTgt spid="625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8" dur="2000" fill="hold"/>
                                        <p:tgtEl>
                                          <p:spTgt spid="62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9" dur="2000" fill="hold"/>
                                        <p:tgtEl>
                                          <p:spTgt spid="62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0" dur="2000" fill="hold"/>
                                        <p:tgtEl>
                                          <p:spTgt spid="625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1" dur="2000" fill="hold"/>
                                        <p:tgtEl>
                                          <p:spTgt spid="62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3" dur="2000" fill="hold"/>
                                        <p:tgtEl>
                                          <p:spTgt spid="62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4" dur="2000" fill="hold"/>
                                        <p:tgtEl>
                                          <p:spTgt spid="62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5" dur="2000" fill="hold"/>
                                        <p:tgtEl>
                                          <p:spTgt spid="625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6" dur="2000" fill="hold"/>
                                        <p:tgtEl>
                                          <p:spTgt spid="62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8" dur="2000" fill="hold"/>
                                        <p:tgtEl>
                                          <p:spTgt spid="62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9" dur="2000" fill="hold"/>
                                        <p:tgtEl>
                                          <p:spTgt spid="62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0" dur="2000" fill="hold"/>
                                        <p:tgtEl>
                                          <p:spTgt spid="625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1" dur="2000" fill="hold"/>
                                        <p:tgtEl>
                                          <p:spTgt spid="62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3" dur="2000" fill="hold"/>
                                        <p:tgtEl>
                                          <p:spTgt spid="625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4" dur="2000" fill="hold"/>
                                        <p:tgtEl>
                                          <p:spTgt spid="625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5" dur="2000" fill="hold"/>
                                        <p:tgtEl>
                                          <p:spTgt spid="625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6" dur="2000" fill="hold"/>
                                        <p:tgtEl>
                                          <p:spTgt spid="625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8" dur="2000" fill="hold"/>
                                        <p:tgtEl>
                                          <p:spTgt spid="625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9" dur="2000" fill="hold"/>
                                        <p:tgtEl>
                                          <p:spTgt spid="625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0" dur="2000" fill="hold"/>
                                        <p:tgtEl>
                                          <p:spTgt spid="625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1" dur="2000" fill="hold"/>
                                        <p:tgtEl>
                                          <p:spTgt spid="625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3" dur="2000" fill="hold"/>
                                        <p:tgtEl>
                                          <p:spTgt spid="625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4" dur="2000" fill="hold"/>
                                        <p:tgtEl>
                                          <p:spTgt spid="625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5" dur="2000" fill="hold"/>
                                        <p:tgtEl>
                                          <p:spTgt spid="625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6" dur="2000" fill="hold"/>
                                        <p:tgtEl>
                                          <p:spTgt spid="625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8" dur="2000" fill="hold"/>
                                        <p:tgtEl>
                                          <p:spTgt spid="625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9" dur="2000" fill="hold"/>
                                        <p:tgtEl>
                                          <p:spTgt spid="625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0" dur="2000" fill="hold"/>
                                        <p:tgtEl>
                                          <p:spTgt spid="625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1" dur="2000" fill="hold"/>
                                        <p:tgtEl>
                                          <p:spTgt spid="625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2000"/>
                            </p:stCondLst>
                            <p:childTnLst>
                              <p:par>
                                <p:cTn id="5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5" dur="500"/>
                                        <p:tgtEl>
                                          <p:spTgt spid="62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6" fill="hold">
                      <p:stCondLst>
                        <p:cond delay="indefinite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9" dur="500"/>
                                        <p:tgtEl>
                                          <p:spTgt spid="62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2" dur="500"/>
                                        <p:tgtEl>
                                          <p:spTgt spid="62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5" dur="500"/>
                                        <p:tgtEl>
                                          <p:spTgt spid="62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8" dur="500"/>
                                        <p:tgtEl>
                                          <p:spTgt spid="62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1" dur="500"/>
                                        <p:tgtEl>
                                          <p:spTgt spid="62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4" dur="500"/>
                                        <p:tgtEl>
                                          <p:spTgt spid="62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7" dur="500"/>
                                        <p:tgtEl>
                                          <p:spTgt spid="62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0" dur="500"/>
                                        <p:tgtEl>
                                          <p:spTgt spid="62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3" dur="500"/>
                                        <p:tgtEl>
                                          <p:spTgt spid="62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6" dur="500"/>
                                        <p:tgtEl>
                                          <p:spTgt spid="62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8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3.7037E-7 C 0.07448 0.10324 0.14948 0.20694 0.18437 0.26412 C 0.21979 0.32199 0.20573 0.33148 0.21007 0.34537 " pathEditMode="relative" rAng="0" ptsTypes="aaA">
                                      <p:cBhvr>
                                        <p:cTn id="539" dur="20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17269"/>
                                    </p:animMotion>
                                  </p:childTnLst>
                                </p:cTn>
                              </p:par>
                              <p:par>
                                <p:cTn id="54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-0.00694 C 0.0217 0.0544 0.0434 0.1162 -0.00712 0.17454 C -0.05746 0.23264 -0.25278 0.31505 -0.30173 0.34306 " pathEditMode="relative" rAng="0" ptsTypes="aaA">
                                      <p:cBhvr>
                                        <p:cTn id="541" dur="20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4" y="17500"/>
                                    </p:animMotion>
                                  </p:childTnLst>
                                </p:cTn>
                              </p:par>
                              <p:par>
                                <p:cTn id="54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87 0.00232 C 0.01025 0.07593 0.01997 0.14954 -0.03055 0.20602 C -0.0809 0.2625 -0.25677 0.31852 -0.30173 0.3412 " pathEditMode="relative" rAng="0" ptsTypes="aaA">
                                      <p:cBhvr>
                                        <p:cTn id="543" dur="20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4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65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625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48" dur="500"/>
                                        <p:tgtEl>
                                          <p:spTgt spid="62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84"/>
                  </p:tgtEl>
                </p:cond>
              </p:nextCondLst>
            </p:seq>
            <p:seq concurrent="1" nextAc="seek">
              <p:cTn id="550" restart="whenNotActive" fill="hold" evtFilter="cancelBubble" nodeType="interactiveSeq">
                <p:stCondLst>
                  <p:cond evt="onClick" delay="0">
                    <p:tgtEl>
                      <p:spTgt spid="62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1" fill="hold">
                      <p:stCondLst>
                        <p:cond delay="0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585"/>
                  </p:tgtEl>
                </p:cond>
              </p:nextCondLst>
            </p:seq>
          </p:childTnLst>
        </p:cTn>
      </p:par>
    </p:tnLst>
    <p:bldLst>
      <p:bldP spid="62466" grpId="0" animBg="1"/>
      <p:bldP spid="62467" grpId="0" animBg="1"/>
      <p:bldP spid="62468" grpId="0" animBg="1"/>
      <p:bldP spid="62469" grpId="0" animBg="1"/>
      <p:bldP spid="62470" grpId="0" animBg="1"/>
      <p:bldP spid="62471" grpId="0" animBg="1"/>
      <p:bldP spid="62472" grpId="0" animBg="1"/>
      <p:bldP spid="62473" grpId="0" animBg="1"/>
      <p:bldP spid="62474" grpId="0" animBg="1"/>
      <p:bldP spid="62475" grpId="0" animBg="1"/>
      <p:bldP spid="62476" grpId="0" animBg="1"/>
      <p:bldP spid="62477" grpId="0" animBg="1"/>
      <p:bldP spid="62491" grpId="0" animBg="1"/>
      <p:bldP spid="62491" grpId="1" animBg="1"/>
      <p:bldP spid="62492" grpId="0" animBg="1"/>
      <p:bldP spid="62492" grpId="1" animBg="1"/>
      <p:bldP spid="62493" grpId="0" animBg="1"/>
      <p:bldP spid="62493" grpId="1" animBg="1"/>
      <p:bldP spid="62494" grpId="0" animBg="1"/>
      <p:bldP spid="62494" grpId="1" animBg="1"/>
      <p:bldP spid="62495" grpId="0" animBg="1"/>
      <p:bldP spid="62495" grpId="1" animBg="1"/>
      <p:bldP spid="62496" grpId="0" animBg="1"/>
      <p:bldP spid="62496" grpId="1" animBg="1"/>
      <p:bldP spid="62497" grpId="0" animBg="1"/>
      <p:bldP spid="62497" grpId="1" animBg="1"/>
      <p:bldP spid="62498" grpId="0" animBg="1"/>
      <p:bldP spid="62498" grpId="1" animBg="1"/>
      <p:bldP spid="62499" grpId="0" animBg="1"/>
      <p:bldP spid="62499" grpId="1" animBg="1"/>
      <p:bldP spid="62500" grpId="0" animBg="1"/>
      <p:bldP spid="62500" grpId="1" animBg="1"/>
      <p:bldP spid="62501" grpId="0" animBg="1"/>
      <p:bldP spid="62501" grpId="1" animBg="1"/>
      <p:bldP spid="62502" grpId="0" animBg="1"/>
      <p:bldP spid="62502" grpId="1" animBg="1"/>
      <p:bldP spid="62502" grpId="2" animBg="1"/>
      <p:bldP spid="62512" grpId="0" animBg="1"/>
      <p:bldP spid="62512" grpId="1" animBg="1"/>
      <p:bldP spid="62513" grpId="0" animBg="1"/>
      <p:bldP spid="62513" grpId="1" animBg="1"/>
      <p:bldP spid="62514" grpId="0" animBg="1"/>
      <p:bldP spid="62514" grpId="1" animBg="1"/>
      <p:bldP spid="62515" grpId="0" animBg="1"/>
      <p:bldP spid="62515" grpId="1" animBg="1"/>
      <p:bldP spid="62516" grpId="0" animBg="1"/>
      <p:bldP spid="62516" grpId="1" animBg="1"/>
      <p:bldP spid="62517" grpId="0" animBg="1"/>
      <p:bldP spid="62517" grpId="1" animBg="1"/>
      <p:bldP spid="62518" grpId="0" animBg="1"/>
      <p:bldP spid="62518" grpId="1" animBg="1"/>
      <p:bldP spid="62519" grpId="0" animBg="1"/>
      <p:bldP spid="62519" grpId="1" animBg="1"/>
      <p:bldP spid="62520" grpId="0" animBg="1"/>
      <p:bldP spid="62520" grpId="1" animBg="1"/>
      <p:bldP spid="62520" grpId="2" animBg="1"/>
      <p:bldP spid="62530" grpId="0" animBg="1"/>
      <p:bldP spid="62530" grpId="1" animBg="1"/>
      <p:bldP spid="62531" grpId="0" animBg="1"/>
      <p:bldP spid="62531" grpId="1" animBg="1"/>
      <p:bldP spid="62532" grpId="0" animBg="1"/>
      <p:bldP spid="62532" grpId="1" animBg="1"/>
      <p:bldP spid="62533" grpId="0" animBg="1"/>
      <p:bldP spid="62533" grpId="1" animBg="1"/>
      <p:bldP spid="62534" grpId="0" animBg="1"/>
      <p:bldP spid="62534" grpId="1" animBg="1"/>
      <p:bldP spid="62535" grpId="0" animBg="1"/>
      <p:bldP spid="62535" grpId="1" animBg="1"/>
      <p:bldP spid="62536" grpId="0" animBg="1"/>
      <p:bldP spid="62536" grpId="1" animBg="1"/>
      <p:bldP spid="62537" grpId="0" animBg="1"/>
      <p:bldP spid="62537" grpId="1" animBg="1"/>
      <p:bldP spid="62538" grpId="0" animBg="1"/>
      <p:bldP spid="62538" grpId="1" animBg="1"/>
      <p:bldP spid="62547" grpId="0" animBg="1"/>
      <p:bldP spid="62547" grpId="1" animBg="1"/>
      <p:bldP spid="62548" grpId="0" animBg="1"/>
      <p:bldP spid="62548" grpId="1" animBg="1"/>
      <p:bldP spid="62549" grpId="0" animBg="1"/>
      <p:bldP spid="62549" grpId="1" animBg="1"/>
      <p:bldP spid="62550" grpId="0" animBg="1"/>
      <p:bldP spid="62550" grpId="1" animBg="1"/>
      <p:bldP spid="62551" grpId="0" animBg="1"/>
      <p:bldP spid="62551" grpId="1" animBg="1"/>
      <p:bldP spid="62552" grpId="0" animBg="1"/>
      <p:bldP spid="62552" grpId="1" animBg="1"/>
      <p:bldP spid="62553" grpId="0" animBg="1"/>
      <p:bldP spid="62553" grpId="1" animBg="1"/>
      <p:bldP spid="62554" grpId="0" bldLvl="0" animBg="1"/>
      <p:bldP spid="62554" grpId="1" bldLvl="0" animBg="1"/>
      <p:bldP spid="62554" grpId="2" bldLvl="0" animBg="1"/>
      <p:bldP spid="62560" grpId="0" animBg="1"/>
      <p:bldP spid="62560" grpId="1" animBg="1"/>
      <p:bldP spid="62561" grpId="0" animBg="1"/>
      <p:bldP spid="62561" grpId="1" animBg="1"/>
      <p:bldP spid="62562" grpId="0" animBg="1"/>
      <p:bldP spid="62562" grpId="1" animBg="1"/>
      <p:bldP spid="62563" grpId="0" animBg="1"/>
      <p:bldP spid="62563" grpId="1" animBg="1"/>
      <p:bldP spid="62564" grpId="0" bldLvl="0" animBg="1"/>
      <p:bldP spid="62564" grpId="1" bldLvl="0" animBg="1"/>
      <p:bldP spid="62564" grpId="2" bldLvl="0" animBg="1"/>
      <p:bldP spid="62575" grpId="0" animBg="1"/>
      <p:bldP spid="62575" grpId="1" animBg="1"/>
      <p:bldP spid="62576" grpId="0" animBg="1"/>
      <p:bldP spid="62576" grpId="1" animBg="1"/>
      <p:bldP spid="62577" grpId="0" animBg="1"/>
      <p:bldP spid="62577" grpId="1" animBg="1"/>
      <p:bldP spid="62578" grpId="0" animBg="1"/>
      <p:bldP spid="62578" grpId="1" animBg="1"/>
      <p:bldP spid="62579" grpId="0" animBg="1"/>
      <p:bldP spid="62579" grpId="1" animBg="1"/>
      <p:bldP spid="62580" grpId="0" animBg="1"/>
      <p:bldP spid="62580" grpId="1" animBg="1"/>
      <p:bldP spid="62581" grpId="0" animBg="1"/>
      <p:bldP spid="62581" grpId="1" animBg="1"/>
      <p:bldP spid="62582" grpId="0" animBg="1"/>
      <p:bldP spid="62582" grpId="1" animBg="1"/>
      <p:bldP spid="62583" grpId="0" animBg="1"/>
      <p:bldP spid="62583" grpId="1" animBg="1"/>
      <p:bldP spid="62584" grpId="0" bldLvl="0" animBg="1"/>
      <p:bldP spid="62584" grpId="1" bldLvl="0" animBg="1"/>
      <p:bldP spid="62584" grpId="2" bldLvl="0" animBg="1"/>
      <p:bldP spid="62590" grpId="0" animBg="1"/>
      <p:bldP spid="62590" grpId="1" animBg="1"/>
      <p:bldP spid="62591" grpId="0" animBg="1"/>
      <p:bldP spid="62591" grpId="1" animBg="1"/>
      <p:bldP spid="62592" grpId="0" animBg="1"/>
      <p:bldP spid="62592" grpId="1" animBg="1"/>
      <p:bldP spid="62594" grpId="0" animBg="1"/>
      <p:bldP spid="62594" grpId="1" animBg="1"/>
      <p:bldP spid="62595" grpId="0" animBg="1"/>
      <p:bldP spid="6259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6" descr="Mi111"/>
          <p:cNvPicPr>
            <a:picLocks noChangeAspect="1"/>
          </p:cNvPicPr>
          <p:nvPr/>
        </p:nvPicPr>
        <p:blipFill>
          <a:blip r:embed="rId2"/>
          <a:srcRect l="14963" t="7054" r="30888" b="41560"/>
          <a:stretch>
            <a:fillRect/>
          </a:stretch>
        </p:blipFill>
        <p:spPr>
          <a:xfrm>
            <a:off x="81280" y="31115"/>
            <a:ext cx="8986520" cy="62484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219" name="Rounded Rectangular Callout 6"/>
          <p:cNvSpPr/>
          <p:nvPr/>
        </p:nvSpPr>
        <p:spPr>
          <a:xfrm>
            <a:off x="533400" y="277813"/>
            <a:ext cx="1292225" cy="679450"/>
          </a:xfrm>
          <a:prstGeom prst="wedgeRoundRectCallout">
            <a:avLst>
              <a:gd name="adj1" fmla="val 134523"/>
              <a:gd name="adj2" fmla="val 72194"/>
              <a:gd name="adj3" fmla="val 16667"/>
            </a:avLst>
          </a:prstGeom>
          <a:solidFill>
            <a:srgbClr val="60C1D8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12624" tIns="56312" rIns="112624" bIns="56312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913130" eaLnBrk="1" hangingPunct="1">
              <a:spcBef>
                <a:spcPct val="0"/>
              </a:spcBef>
              <a:buNone/>
            </a:pPr>
            <a:r>
              <a:rPr sz="1700" b="1" dirty="0">
                <a:latin typeface=".VnTime" panose="020B7200000000000000" pitchFamily="34" charset="0"/>
                <a:cs typeface="Arial" panose="020B0604020202020204" pitchFamily="34" charset="0"/>
              </a:rPr>
              <a:t>Alaxca </a:t>
            </a:r>
            <a:r>
              <a:rPr sz="1700" b="1" dirty="0">
                <a:latin typeface="Times New Roman" panose="02020603050405020304" pitchFamily="18" charset="0"/>
                <a:cs typeface="Arial" panose="020B0604020202020204" pitchFamily="34" charset="0"/>
              </a:rPr>
              <a:t>(Hoa kì)</a:t>
            </a:r>
            <a:endParaRPr lang="vi-VN" altLang="x-none" sz="17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220" name="Oval Callout 7"/>
          <p:cNvSpPr/>
          <p:nvPr/>
        </p:nvSpPr>
        <p:spPr>
          <a:xfrm>
            <a:off x="80963" y="2728913"/>
            <a:ext cx="1744662" cy="895664"/>
          </a:xfrm>
          <a:prstGeom prst="wedgeEllipseCallout">
            <a:avLst>
              <a:gd name="adj1" fmla="val -30296"/>
              <a:gd name="adj2" fmla="val 171787"/>
            </a:avLst>
          </a:prstGeom>
          <a:solidFill>
            <a:srgbClr val="60C1D8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112624" tIns="56312" rIns="112624" bIns="56312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913130" eaLnBrk="1" hangingPunct="1">
              <a:spcBef>
                <a:spcPct val="0"/>
              </a:spcBef>
              <a:buNone/>
            </a:pPr>
            <a:r>
              <a:rPr sz="1700" b="1" dirty="0">
                <a:latin typeface="VNI-Times" pitchFamily="2" charset="0"/>
                <a:cs typeface="Arial" panose="020B0604020202020204" pitchFamily="34" charset="0"/>
              </a:rPr>
              <a:t>Qua</a:t>
            </a:r>
            <a:r>
              <a:rPr sz="1700" b="1" dirty="0">
                <a:latin typeface="VNI-Times" pitchFamily="2" charset="0"/>
                <a:ea typeface="Arial" panose="020B0604020202020204" pitchFamily="34" charset="0"/>
              </a:rPr>
              <a:t>à</a:t>
            </a:r>
            <a:r>
              <a:rPr sz="1700" b="1" dirty="0">
                <a:latin typeface="VNI-Times" pitchFamily="2" charset="0"/>
                <a:cs typeface="Arial" panose="020B0604020202020204" pitchFamily="34" charset="0"/>
              </a:rPr>
              <a:t>n ñaûo Ha Waii</a:t>
            </a:r>
            <a:endParaRPr lang="vi-VN" altLang="x-none" sz="1700" b="1" dirty="0">
              <a:latin typeface="VNI-Times" pitchFamily="2" charset="0"/>
              <a:ea typeface="Arial" panose="020B0604020202020204" pitchFamily="34" charset="0"/>
            </a:endParaRPr>
          </a:p>
        </p:txBody>
      </p:sp>
      <p:sp>
        <p:nvSpPr>
          <p:cNvPr id="9221" name="Text Box 5"/>
          <p:cNvSpPr txBox="1"/>
          <p:nvPr/>
        </p:nvSpPr>
        <p:spPr>
          <a:xfrm>
            <a:off x="838200" y="6232525"/>
            <a:ext cx="68580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defTabSz="913130" eaLnBrk="1" hangingPunct="1">
              <a:spcBef>
                <a:spcPct val="50000"/>
              </a:spcBef>
              <a:buNone/>
            </a:pPr>
            <a:r>
              <a:rPr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Lược đồ: Nước Mỹ</a:t>
            </a:r>
            <a:endParaRPr b="1" dirty="0">
              <a:solidFill>
                <a:srgbClr val="FF000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45076" name="Text Box 20"/>
          <p:cNvSpPr txBox="1"/>
          <p:nvPr/>
        </p:nvSpPr>
        <p:spPr>
          <a:xfrm>
            <a:off x="3276600" y="5325408"/>
            <a:ext cx="5791200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sz="2800" b="1" dirty="0">
                <a:latin typeface="Times New Roman" panose="02020603050405020304" pitchFamily="18" charset="0"/>
              </a:rPr>
              <a:t>- Diện tích: 9.826.675 km</a:t>
            </a:r>
            <a:r>
              <a:rPr sz="2800" b="1" baseline="30000" dirty="0">
                <a:latin typeface="Times New Roman" panose="02020603050405020304" pitchFamily="18" charset="0"/>
              </a:rPr>
              <a:t>2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sz="2800" b="1" dirty="0">
                <a:latin typeface="Times New Roman" panose="02020603050405020304" pitchFamily="18" charset="0"/>
              </a:rPr>
              <a:t>- Dân số: 310.681.000 (2010)</a:t>
            </a:r>
          </a:p>
        </p:txBody>
      </p:sp>
      <p:pic>
        <p:nvPicPr>
          <p:cNvPr id="164875" name="Picture 11" descr="USA-10-ju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438400"/>
            <a:ext cx="1447800" cy="762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876" name="Picture 12" descr="USA-10-ju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762000"/>
            <a:ext cx="7620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2" descr="USA-10-june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330700"/>
            <a:ext cx="528955" cy="317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3" name="Text Box 5"/>
          <p:cNvSpPr txBox="1"/>
          <p:nvPr/>
        </p:nvSpPr>
        <p:spPr>
          <a:xfrm>
            <a:off x="0" y="1828800"/>
            <a:ext cx="9144000" cy="2654561"/>
          </a:xfrm>
          <a:prstGeom prst="rect">
            <a:avLst/>
          </a:prstGeom>
          <a:noFill/>
          <a:ln w="12700">
            <a:noFill/>
          </a:ln>
        </p:spPr>
        <p:txBody>
          <a:bodyPr lIns="68571" tIns="34284" rIns="68571" bIns="3428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400" b="1" dirty="0" err="1">
                <a:latin typeface="Times New Roman" panose="02020603050405020304" pitchFamily="18" charset="0"/>
              </a:rPr>
              <a:t>Lập</a:t>
            </a:r>
            <a:r>
              <a:rPr lang="en-US" altLang="vi-VN" sz="2400" b="1" dirty="0">
                <a:latin typeface="Times New Roman" panose="02020603050405020304" pitchFamily="18" charset="0"/>
              </a:rPr>
              <a:t> bảng so sánh nền kinh tế Mĩ trong hai giai đoạn: 1918-1929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</a:rPr>
              <a:t> 1929-1933.</a:t>
            </a:r>
          </a:p>
          <a:p>
            <a:pPr lvl="0" defTabSz="913130" eaLnBrk="1" hangingPunct="1">
              <a:spcBef>
                <a:spcPts val="0"/>
              </a:spcBef>
              <a:buFontTx/>
              <a:buChar char="-"/>
            </a:pPr>
            <a:r>
              <a:rPr lang="en-US" altLang="vi-VN" sz="2400" b="1" dirty="0" err="1">
                <a:latin typeface="Times New Roman" panose="02020603050405020304" pitchFamily="18" charset="0"/>
              </a:rPr>
              <a:t>Chuẩn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bị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latin typeface="Times New Roman" panose="02020603050405020304" pitchFamily="18" charset="0"/>
              </a:rPr>
              <a:t> 19:</a:t>
            </a:r>
          </a:p>
          <a:p>
            <a:pPr marL="0" lvl="0" indent="0" defTabSz="913130" eaLnBrk="1" hangingPunct="1">
              <a:spcBef>
                <a:spcPts val="0"/>
              </a:spcBef>
              <a:buFontTx/>
              <a:buNone/>
            </a:pPr>
            <a:r>
              <a:rPr lang="en-US" altLang="vi-VN" sz="2400" b="1" dirty="0" err="1">
                <a:latin typeface="Times New Roman" panose="02020603050405020304" pitchFamily="18" charset="0"/>
              </a:rPr>
              <a:t>Nhật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chiến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(1918-1939);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Sưu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tầm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ảnh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giữa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chiến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tranh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thế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quan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hệ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Việt</a:t>
            </a:r>
            <a:r>
              <a:rPr lang="en-US" altLang="vi-VN" sz="2400" b="1" dirty="0">
                <a:latin typeface="Times New Roman" panose="02020603050405020304" pitchFamily="18" charset="0"/>
              </a:rPr>
              <a:t> Nam –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Nhật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latin typeface="Times New Roman" panose="02020603050405020304" pitchFamily="18" charset="0"/>
              </a:rPr>
              <a:t>.</a:t>
            </a:r>
          </a:p>
          <a:p>
            <a:pPr marL="0" lvl="0" indent="0" defTabSz="913130" eaLnBrk="1" hangingPunct="1">
              <a:spcBef>
                <a:spcPts val="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6084" name="WordArt 7"/>
          <p:cNvSpPr>
            <a:spLocks noTextEdit="1"/>
          </p:cNvSpPr>
          <p:nvPr/>
        </p:nvSpPr>
        <p:spPr>
          <a:xfrm>
            <a:off x="2457450" y="857250"/>
            <a:ext cx="4800600" cy="971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2700" dirty="0">
                <a:ln w="19050" cap="flat" cmpd="sng">
                  <a:solidFill>
                    <a:srgbClr val="0000CC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A603AB">
                        <a:alpha val="100000"/>
                      </a:srgbClr>
                    </a:gs>
                    <a:gs pos="10501">
                      <a:srgbClr val="0819FB">
                        <a:alpha val="100000"/>
                      </a:srgbClr>
                    </a:gs>
                    <a:gs pos="17500">
                      <a:srgbClr val="1A8D48">
                        <a:alpha val="100000"/>
                      </a:srgbClr>
                    </a:gs>
                    <a:gs pos="25999">
                      <a:srgbClr val="FFFF00">
                        <a:alpha val="100000"/>
                      </a:srgbClr>
                    </a:gs>
                    <a:gs pos="36501">
                      <a:srgbClr val="EE3F17">
                        <a:alpha val="100000"/>
                      </a:srgbClr>
                    </a:gs>
                    <a:gs pos="44000">
                      <a:srgbClr val="E81766">
                        <a:alpha val="100000"/>
                      </a:srgbClr>
                    </a:gs>
                    <a:gs pos="50000">
                      <a:srgbClr val="A603AB">
                        <a:alpha val="100000"/>
                      </a:srgbClr>
                    </a:gs>
                    <a:gs pos="56000">
                      <a:srgbClr val="E81766">
                        <a:alpha val="100000"/>
                      </a:srgbClr>
                    </a:gs>
                    <a:gs pos="63499">
                      <a:srgbClr val="EE3F17">
                        <a:alpha val="100000"/>
                      </a:srgbClr>
                    </a:gs>
                    <a:gs pos="74001">
                      <a:srgbClr val="FFFF00">
                        <a:alpha val="100000"/>
                      </a:srgbClr>
                    </a:gs>
                    <a:gs pos="82500">
                      <a:srgbClr val="1A8D48">
                        <a:alpha val="100000"/>
                      </a:srgbClr>
                    </a:gs>
                    <a:gs pos="89500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54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DẶN DÒ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53" name="Rectangle 19"/>
          <p:cNvSpPr/>
          <p:nvPr/>
        </p:nvSpPr>
        <p:spPr>
          <a:xfrm>
            <a:off x="2819400" y="990600"/>
            <a:ext cx="2846388" cy="5794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50000"/>
              </a:spcBef>
              <a:buNone/>
            </a:pPr>
            <a:r>
              <a:rPr b="1" dirty="0">
                <a:solidFill>
                  <a:srgbClr val="CC3300"/>
                </a:solidFill>
                <a:latin typeface="Times New Roman" panose="02020603050405020304" pitchFamily="18" charset="0"/>
              </a:rPr>
              <a:t>Nội dung chính</a:t>
            </a:r>
          </a:p>
        </p:txBody>
      </p:sp>
      <p:sp>
        <p:nvSpPr>
          <p:cNvPr id="453656" name="Rectangle 24"/>
          <p:cNvSpPr/>
          <p:nvPr/>
        </p:nvSpPr>
        <p:spPr>
          <a:xfrm>
            <a:off x="838200" y="2209800"/>
            <a:ext cx="79248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1/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tế</a:t>
            </a:r>
            <a:endParaRPr sz="28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197" name="Object 9"/>
          <p:cNvGraphicFramePr>
            <a:graphicFrameLocks noChangeAspect="1"/>
          </p:cNvGraphicFramePr>
          <p:nvPr/>
        </p:nvGraphicFramePr>
        <p:xfrm>
          <a:off x="7772400" y="5570538"/>
          <a:ext cx="129540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3" imgW="1999793" imgH="1831543" progId="">
                  <p:embed/>
                </p:oleObj>
              </mc:Choice>
              <mc:Fallback>
                <p:oleObj r:id="rId3" imgW="1999793" imgH="1831543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5570538"/>
                        <a:ext cx="129540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Text Box 8"/>
          <p:cNvSpPr txBox="1"/>
          <p:nvPr/>
        </p:nvSpPr>
        <p:spPr>
          <a:xfrm>
            <a:off x="76200" y="181708"/>
            <a:ext cx="9144000" cy="83099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NƯỚC MĨ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GIỮA HAI CUỘC CHIẾN TRANH THẾ GIỚI (1918 -1939)</a:t>
            </a:r>
          </a:p>
        </p:txBody>
      </p:sp>
      <p:sp>
        <p:nvSpPr>
          <p:cNvPr id="13" name="Rectangle 24"/>
          <p:cNvSpPr/>
          <p:nvPr/>
        </p:nvSpPr>
        <p:spPr>
          <a:xfrm>
            <a:off x="457200" y="3084934"/>
            <a:ext cx="92964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l">
              <a:spcBef>
                <a:spcPct val="0"/>
              </a:spcBef>
              <a:buNone/>
            </a:pP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II.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Nước Mĩ trong những năm 1929 - 1939</a:t>
            </a:r>
          </a:p>
        </p:txBody>
      </p:sp>
      <p:sp>
        <p:nvSpPr>
          <p:cNvPr id="15" name="Rectangle 25"/>
          <p:cNvSpPr/>
          <p:nvPr/>
        </p:nvSpPr>
        <p:spPr>
          <a:xfrm>
            <a:off x="0" y="1676400"/>
            <a:ext cx="105918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l">
              <a:spcBef>
                <a:spcPct val="0"/>
              </a:spcBef>
              <a:buNone/>
            </a:pP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I.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Mĩ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trong thập niên 20</a:t>
            </a:r>
            <a:r>
              <a:rPr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của thế kỉ XX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000" y="3505200"/>
            <a:ext cx="7924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1929 – 1933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3962400"/>
            <a:ext cx="79248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Ru-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endParaRPr 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593510D5-C088-44A8-B14A-64DFE943FEC7}"/>
              </a:ext>
            </a:extLst>
          </p:cNvPr>
          <p:cNvSpPr txBox="1"/>
          <p:nvPr/>
        </p:nvSpPr>
        <p:spPr>
          <a:xfrm>
            <a:off x="828261" y="2645576"/>
            <a:ext cx="323838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pt-BR" altLang="vi-VN" sz="2800" b="1" i="1" dirty="0">
                <a:solidFill>
                  <a:srgbClr val="0070C0"/>
                </a:solidFill>
                <a:latin typeface="Times New Roman" panose="02020603050405020304" pitchFamily="18" charset="0"/>
                <a:sym typeface="+mn-ea"/>
              </a:rPr>
              <a:t>2/ Xã hội (SGK/94) :</a:t>
            </a:r>
            <a:endParaRPr lang="en-US" sz="28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53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453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56" grpId="0"/>
      <p:bldP spid="13" grpId="0"/>
      <p:bldP spid="15" grpId="0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53602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NƯỚC MĨ TRONG THẬP NIÊN 20 CỦA THẾ KỈ XX:</a:t>
            </a:r>
          </a:p>
        </p:txBody>
      </p:sp>
      <p:cxnSp>
        <p:nvCxnSpPr>
          <p:cNvPr id="15" name="Đường kết nối thẳng 14"/>
          <p:cNvCxnSpPr/>
          <p:nvPr/>
        </p:nvCxnSpPr>
        <p:spPr>
          <a:xfrm rot="5400000">
            <a:off x="3356610" y="4110990"/>
            <a:ext cx="5631180" cy="1588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228600" y="1483185"/>
            <a:ext cx="2875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pt-BR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1/ Tình hình kinh tế:</a:t>
            </a:r>
            <a:endParaRPr lang="en-US" sz="2400" dirty="0"/>
          </a:p>
        </p:txBody>
      </p:sp>
      <p:sp>
        <p:nvSpPr>
          <p:cNvPr id="6" name="Text Box 8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NƯỚC MĨ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GIỮA HAI CUỘC CHIẾN TRANH THẾ GIỚI (1918 -1939)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/>
          <p:nvPr/>
        </p:nvSpPr>
        <p:spPr>
          <a:xfrm>
            <a:off x="304800" y="457200"/>
            <a:ext cx="3657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147" name="Picture 6" descr="bai_o_to_5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3301"/>
            <a:ext cx="4267200" cy="48768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17" name="Text Box 9"/>
          <p:cNvSpPr txBox="1"/>
          <p:nvPr/>
        </p:nvSpPr>
        <p:spPr>
          <a:xfrm>
            <a:off x="4876800" y="533400"/>
            <a:ext cx="2971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6150" name="Picture 10" descr="cong_nhan_xay_dung_cao_oc_o_m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152400"/>
            <a:ext cx="4343400" cy="4953000"/>
          </a:xfrm>
          <a:prstGeom prst="rect">
            <a:avLst/>
          </a:prstGeom>
          <a:noFill/>
          <a:ln w="38100" cap="flat" cmpd="dbl">
            <a:solidFill>
              <a:srgbClr val="A5002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3319" name="Text Box 11"/>
          <p:cNvSpPr txBox="1"/>
          <p:nvPr/>
        </p:nvSpPr>
        <p:spPr>
          <a:xfrm>
            <a:off x="4876800" y="5181600"/>
            <a:ext cx="42672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52" name="Text Box 12"/>
          <p:cNvSpPr txBox="1"/>
          <p:nvPr/>
        </p:nvSpPr>
        <p:spPr>
          <a:xfrm>
            <a:off x="4800600" y="4876800"/>
            <a:ext cx="4343400" cy="369332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dirty="0">
                <a:solidFill>
                  <a:schemeClr val="bg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Công nhân xây dựng cao ốc ở Mĩ</a:t>
            </a:r>
          </a:p>
        </p:txBody>
      </p:sp>
      <p:sp>
        <p:nvSpPr>
          <p:cNvPr id="13321" name="Text Box 13"/>
          <p:cNvSpPr txBox="1"/>
          <p:nvPr/>
        </p:nvSpPr>
        <p:spPr>
          <a:xfrm>
            <a:off x="5029200" y="5715000"/>
            <a:ext cx="41148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vi-VN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6154" name="Text Box 14"/>
          <p:cNvSpPr txBox="1"/>
          <p:nvPr/>
        </p:nvSpPr>
        <p:spPr>
          <a:xfrm>
            <a:off x="4800600" y="5257800"/>
            <a:ext cx="4343400" cy="1446550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ko-KR" sz="22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Tòa nhà cao chọc trời chứng tỏ trình độ khoa học kĩ thuật ở Mĩ rất phát triển, đồng thời thể hiện sự phồn thịnh của Mĩ</a:t>
            </a:r>
          </a:p>
        </p:txBody>
      </p:sp>
      <p:sp>
        <p:nvSpPr>
          <p:cNvPr id="6155" name="Text Box 18"/>
          <p:cNvSpPr txBox="1"/>
          <p:nvPr/>
        </p:nvSpPr>
        <p:spPr>
          <a:xfrm>
            <a:off x="228600" y="5057542"/>
            <a:ext cx="4380865" cy="1783715"/>
          </a:xfrm>
          <a:prstGeom prst="rect">
            <a:avLst/>
          </a:prstGeom>
          <a:solidFill>
            <a:srgbClr val="FFFFCC"/>
          </a:solidFill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Những dòng ô tô dài vô tận </a:t>
            </a:r>
            <a:r>
              <a:rPr lang="en-US" altLang="vi-VN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chứng tỏ</a:t>
            </a:r>
            <a:r>
              <a:rPr lang="vi-VN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 sự phát triển của ngành CN sản xuất ô tô, một trong những ngành quan trọng tạo nên sự phồn thịnh của kinh tế Mĩ</a:t>
            </a:r>
          </a:p>
        </p:txBody>
      </p:sp>
      <p:sp>
        <p:nvSpPr>
          <p:cNvPr id="6156" name="AutoShape 4"/>
          <p:cNvSpPr/>
          <p:nvPr/>
        </p:nvSpPr>
        <p:spPr>
          <a:xfrm>
            <a:off x="2133600" y="304800"/>
            <a:ext cx="5105400" cy="1793240"/>
          </a:xfrm>
          <a:prstGeom prst="cloudCallout">
            <a:avLst>
              <a:gd name="adj1" fmla="val -13931"/>
              <a:gd name="adj2" fmla="val 67648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 </a:t>
            </a:r>
            <a:r>
              <a:rPr lang="vi-V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ahoma" panose="020B0604030504040204" pitchFamily="34" charset="0"/>
              </a:rPr>
              <a:t>Hai bức hình trên phản ánh điều gì của nước Mĩ thời kì này?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ldLvl="0" animBg="1"/>
      <p:bldP spid="6154" grpId="0" animBg="1"/>
      <p:bldP spid="6155" grpId="0" animBg="1"/>
      <p:bldP spid="6156" grpId="0" bldLvl="0" animBg="1"/>
      <p:bldP spid="6156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370" y="1981200"/>
            <a:ext cx="2444750" cy="2677656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?/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9460" y="395869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NƯỚC MĨ TRONG THẬP NIÊN 20 CỦA THẾ KỈ XX:</a:t>
            </a:r>
          </a:p>
        </p:txBody>
      </p:sp>
      <p:cxnSp>
        <p:nvCxnSpPr>
          <p:cNvPr id="15" name="Đường kết nối thẳng 14"/>
          <p:cNvCxnSpPr/>
          <p:nvPr/>
        </p:nvCxnSpPr>
        <p:spPr>
          <a:xfrm>
            <a:off x="6172200" y="1828800"/>
            <a:ext cx="0" cy="509778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750" name="Text Box 6"/>
          <p:cNvSpPr txBox="1"/>
          <p:nvPr/>
        </p:nvSpPr>
        <p:spPr>
          <a:xfrm>
            <a:off x="381000" y="1981200"/>
            <a:ext cx="5713095" cy="95410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pt-BR" altLang="vi-VN" sz="2800" dirty="0">
                <a:latin typeface="Times New Roman" panose="02020603050405020304" pitchFamily="18" charset="0"/>
              </a:rPr>
              <a:t>- Phát triển phồn vinh trở thành trung tâm kinh tế, tài chính số 1 của thế giới.</a:t>
            </a:r>
            <a:endParaRPr lang="en-US" altLang="vi-VN" sz="2800" dirty="0">
              <a:latin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57200" y="1295400"/>
            <a:ext cx="28759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pt-BR" altLang="vi-VN" sz="2400" b="1" dirty="0">
                <a:solidFill>
                  <a:srgbClr val="0000FF"/>
                </a:solidFill>
                <a:latin typeface="Times New Roman" panose="02020603050405020304" pitchFamily="18" charset="0"/>
                <a:sym typeface="+mn-ea"/>
              </a:rPr>
              <a:t>1/ Tình hình kinh tế:</a:t>
            </a:r>
            <a:endParaRPr lang="en-US" sz="2400" dirty="0"/>
          </a:p>
        </p:txBody>
      </p:sp>
      <p:sp>
        <p:nvSpPr>
          <p:cNvPr id="9" name="AutoShape 4"/>
          <p:cNvSpPr/>
          <p:nvPr/>
        </p:nvSpPr>
        <p:spPr>
          <a:xfrm>
            <a:off x="5867400" y="1525587"/>
            <a:ext cx="3429000" cy="3808413"/>
          </a:xfrm>
          <a:prstGeom prst="cloudCallout">
            <a:avLst>
              <a:gd name="adj1" fmla="val -52027"/>
              <a:gd name="adj2" fmla="val -26378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ko-K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?/ </a:t>
            </a:r>
            <a:r>
              <a:rPr lang="en-US" altLang="ko-KR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ko-K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Wingdings" panose="05000000000000000000" pitchFamily="2" charset="2"/>
              </a:rPr>
              <a:t> dẫn chứng chứng minh nền kinh tế Mĩ phát triển trong thập niên 20 của thế kỷ XX?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7750" grpId="0"/>
      <p:bldP spid="5" grpId="1"/>
      <p:bldP spid="9" grpId="0" bldLvl="0" animBg="1"/>
      <p:bldP spid="9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238743"/>
            <a:ext cx="4572000" cy="474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365511"/>
            <a:ext cx="3472543" cy="138366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3572"/>
            <a:ext cx="4724400" cy="420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53181" y="4386467"/>
            <a:ext cx="3657600" cy="953135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81056" y="2372971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Content Placeholder 1536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714041719"/>
              </p:ext>
            </p:extLst>
          </p:nvPr>
        </p:nvGraphicFramePr>
        <p:xfrm>
          <a:off x="381000" y="1676400"/>
          <a:ext cx="8229600" cy="4170363"/>
        </p:xfrm>
        <a:graphic>
          <a:graphicData uri="http://schemas.openxmlformats.org/drawingml/2006/table">
            <a:tbl>
              <a:tblPr/>
              <a:tblGrid>
                <a:gridCol w="139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1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ko-KR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Gulim" pitchFamily="34" charset="-127"/>
                          <a:cs typeface="Times New Roman" pitchFamily="18" charset="0"/>
                          <a:sym typeface="Tahoma" panose="020B0604030504040204" pitchFamily="34" charset="0"/>
                        </a:rPr>
                        <a:t>Năm</a:t>
                      </a: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ko-KR" sz="2400" b="1" dirty="0">
                          <a:solidFill>
                            <a:srgbClr val="FF0000"/>
                          </a:solidFill>
                          <a:ea typeface="Gulim" pitchFamily="34" charset="-127"/>
                          <a:cs typeface="Times New Roman" panose="02020603050405020304" pitchFamily="18" charset="0"/>
                          <a:sym typeface="Tahoma" panose="020B0604030504040204" pitchFamily="34" charset="0"/>
                        </a:rPr>
                        <a:t>1923 - 1929</a:t>
                      </a: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69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ko-KR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Gulim" pitchFamily="34" charset="-127"/>
                          <a:cs typeface="Times New Roman" pitchFamily="18" charset="0"/>
                          <a:sym typeface="Tahoma" panose="020B0604030504040204" pitchFamily="34" charset="0"/>
                        </a:rPr>
                        <a:t>Công nghiệp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ko-KR" sz="2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Gulim" pitchFamily="34" charset="-127"/>
                        <a:cs typeface="Times New Roman" pitchFamily="18" charset="0"/>
                        <a:sym typeface="Tahoma" panose="020B0604030504040204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ko-KR" sz="2400" b="1" dirty="0">
                        <a:solidFill>
                          <a:schemeClr val="tx1"/>
                        </a:solidFill>
                        <a:ea typeface="Gulim" pitchFamily="34" charset="-127"/>
                        <a:cs typeface="Times New Roman" panose="02020603050405020304" pitchFamily="18" charset="0"/>
                        <a:sym typeface="Tahoma" panose="020B060403050404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6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en-US" altLang="ko-KR" sz="2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Gulim" pitchFamily="34" charset="-127"/>
                          <a:cs typeface="Times New Roman" pitchFamily="18" charset="0"/>
                          <a:sym typeface="Tahoma" panose="020B0604030504040204" pitchFamily="34" charset="0"/>
                        </a:rPr>
                        <a:t>Tài chính</a:t>
                      </a: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ko-KR" sz="2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Gulim" pitchFamily="34" charset="-127"/>
                        <a:cs typeface="Times New Roman" pitchFamily="18" charset="0"/>
                        <a:sym typeface="Tahoma" panose="020B0604030504040204" pitchFamily="34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ko-KR" sz="2400" b="1" dirty="0">
                        <a:solidFill>
                          <a:schemeClr val="tx1"/>
                        </a:solidFill>
                        <a:ea typeface="Gulim" pitchFamily="34" charset="-127"/>
                        <a:cs typeface="Times New Roman" panose="02020603050405020304" pitchFamily="18" charset="0"/>
                        <a:sym typeface="Tahoma" panose="020B0604030504040204" pitchFamily="34" charset="0"/>
                      </a:endParaRPr>
                    </a:p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ko-KR" sz="2400" b="1" dirty="0">
                        <a:solidFill>
                          <a:schemeClr val="tx1"/>
                        </a:solidFill>
                        <a:ea typeface="Gulim" pitchFamily="34" charset="-127"/>
                        <a:cs typeface="Times New Roman" panose="02020603050405020304" pitchFamily="18" charset="0"/>
                        <a:sym typeface="Tahoma" panose="020B0604030504040204" pitchFamily="34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76" name="Rectangle 16"/>
          <p:cNvSpPr/>
          <p:nvPr/>
        </p:nvSpPr>
        <p:spPr>
          <a:xfrm>
            <a:off x="533400" y="228600"/>
            <a:ext cx="807720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914400" eaLnBrk="1" hangingPunct="1"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ko-KR" sz="32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Minh </a:t>
            </a:r>
            <a:r>
              <a:rPr lang="en-US" altLang="ko-KR" sz="32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chứng</a:t>
            </a:r>
            <a:r>
              <a:rPr lang="en-US" altLang="ko-KR" sz="32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ko-KR" sz="32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nền</a:t>
            </a:r>
            <a:r>
              <a:rPr lang="en-US" altLang="ko-KR" sz="32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 kinh tế Mĩ phát triển trong thập niên 20 của thế </a:t>
            </a:r>
            <a:r>
              <a:rPr lang="en-US" altLang="ko-KR" sz="3200" b="1" dirty="0" err="1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kỷ</a:t>
            </a:r>
            <a:r>
              <a:rPr lang="en-US" altLang="ko-KR" sz="3200" b="1" dirty="0">
                <a:solidFill>
                  <a:srgbClr val="0000FF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 XX</a:t>
            </a:r>
            <a:r>
              <a:rPr lang="en-US" altLang="ko-KR" sz="3200" b="1" dirty="0">
                <a:solidFill>
                  <a:schemeClr val="tx1"/>
                </a:solidFill>
                <a:latin typeface="Times New Roman" pitchFamily="18" charset="0"/>
                <a:ea typeface="Gulim" pitchFamily="34" charset="-127"/>
                <a:cs typeface="Times New Roman" pitchFamily="18" charset="0"/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2286000"/>
            <a:ext cx="66294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20000"/>
              </a:spcBef>
            </a:pP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-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Sản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lượng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công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nghiệp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tăng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69%,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năm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1928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vượt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qua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sản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lượng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của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toàn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châu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Âu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. </a:t>
            </a:r>
          </a:p>
          <a:p>
            <a:pPr lvl="0" algn="just">
              <a:spcBef>
                <a:spcPct val="20000"/>
              </a:spcBef>
            </a:pP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-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Chiếm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48%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tổng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sản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lượng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công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nghiệp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thế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</a:t>
            </a:r>
            <a:r>
              <a:rPr lang="en-US" altLang="ko-KR" sz="2400" b="1" dirty="0" err="1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giới</a:t>
            </a:r>
            <a:r>
              <a:rPr lang="en-US" altLang="ko-KR" sz="2400" b="1" dirty="0">
                <a:latin typeface="Times New Roman" pitchFamily="18" charset="0"/>
                <a:ea typeface="Gulim" pitchFamily="34" charset="-127"/>
                <a:cs typeface="Times New Roman" pitchFamily="18" charset="0"/>
                <a:sym typeface="Tahoma" panose="020B0604030504040204" pitchFamily="34" charset="0"/>
              </a:rPr>
              <a:t> (1928).</a:t>
            </a:r>
          </a:p>
        </p:txBody>
      </p:sp>
      <p:sp>
        <p:nvSpPr>
          <p:cNvPr id="5" name="Text Box 6"/>
          <p:cNvSpPr txBox="1"/>
          <p:nvPr/>
        </p:nvSpPr>
        <p:spPr>
          <a:xfrm>
            <a:off x="1828800" y="4419600"/>
            <a:ext cx="6828155" cy="82994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r>
              <a:rPr lang="en-US" altLang="ko-KR" sz="2400" b="1" dirty="0">
                <a:latin typeface="Times New Roman" panose="02020603050405020304" pitchFamily="18" charset="0"/>
                <a:ea typeface="Gulim" pitchFamily="34" charset="-127"/>
                <a:cs typeface="Times New Roman" panose="02020603050405020304" pitchFamily="18" charset="0"/>
                <a:sym typeface="Tahoma" panose="020B0604030504040204" pitchFamily="34" charset="0"/>
              </a:rPr>
              <a:t>- Nắm 60% dự trữ vàng thế giới (1929).</a:t>
            </a:r>
            <a:endParaRPr lang="en-US" altLang="ko-KR" sz="2400" b="1" dirty="0">
              <a:solidFill>
                <a:schemeClr val="tx1"/>
              </a:solidFill>
              <a:latin typeface="Times New Roman" panose="02020603050405020304" pitchFamily="18" charset="0"/>
              <a:ea typeface="Gulim" pitchFamily="34" charset="-127"/>
              <a:cs typeface="Times New Roman" panose="02020603050405020304" pitchFamily="18" charset="0"/>
              <a:sym typeface="Tahoma" panose="020B0604030504040204" pitchFamily="34" charset="0"/>
            </a:endParaRPr>
          </a:p>
          <a:p>
            <a:pPr marL="0" lvl="0" indent="0" defTabSz="913130" eaLnBrk="1" hangingPunct="1">
              <a:spcBef>
                <a:spcPct val="0"/>
              </a:spcBef>
              <a:buFontTx/>
              <a:buNone/>
            </a:pPr>
            <a:endParaRPr lang="en-US" alt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3&quot;/&gt;&lt;/object&gt;&lt;object type=&quot;3&quot; unique_id=&quot;10005&quot;&gt;&lt;property id=&quot;20148&quot; value=&quot;5&quot;/&gt;&lt;property id=&quot;20300&quot; value=&quot;Slide 2&quot;/&gt;&lt;property id=&quot;20307&quot; value=&quot;343&quot;/&gt;&lt;/object&gt;&lt;object type=&quot;3&quot; unique_id=&quot;10006&quot;&gt;&lt;property id=&quot;20148&quot; value=&quot;5&quot;/&gt;&lt;property id=&quot;20300&quot; value=&quot;Slide 3&quot;/&gt;&lt;property id=&quot;20307&quot; value=&quot;468&quot;/&gt;&lt;/object&gt;&lt;object type=&quot;3&quot; unique_id=&quot;10007&quot;&gt;&lt;property id=&quot;20148&quot; value=&quot;5&quot;/&gt;&lt;property id=&quot;20300&quot; value=&quot;Slide 4&quot;/&gt;&lt;property id=&quot;20307&quot; value=&quot;345&quot;/&gt;&lt;/object&gt;&lt;object type=&quot;3&quot; unique_id=&quot;10008&quot;&gt;&lt;property id=&quot;20148&quot; value=&quot;5&quot;/&gt;&lt;property id=&quot;20300&quot; value=&quot;Slide 5&quot;/&gt;&lt;property id=&quot;20307&quot; value=&quot;344&quot;/&gt;&lt;/object&gt;&lt;object type=&quot;3&quot; unique_id=&quot;10009&quot;&gt;&lt;property id=&quot;20148&quot; value=&quot;5&quot;/&gt;&lt;property id=&quot;20300&quot; value=&quot;Slide 6&quot;/&gt;&lt;property id=&quot;20307&quot; value=&quot;469&quot;/&gt;&lt;/object&gt;&lt;object type=&quot;3&quot; unique_id=&quot;10010&quot;&gt;&lt;property id=&quot;20148&quot; value=&quot;5&quot;/&gt;&lt;property id=&quot;20300&quot; value=&quot;Slide 7&quot;/&gt;&lt;property id=&quot;20307&quot; value=&quot;347&quot;/&gt;&lt;/object&gt;&lt;object type=&quot;3&quot; unique_id=&quot;10011&quot;&gt;&lt;property id=&quot;20148&quot; value=&quot;5&quot;/&gt;&lt;property id=&quot;20300&quot; value=&quot;Slide 8&quot;/&gt;&lt;property id=&quot;20307&quot; value=&quot;355&quot;/&gt;&lt;/object&gt;&lt;object type=&quot;3&quot; unique_id=&quot;10012&quot;&gt;&lt;property id=&quot;20148&quot; value=&quot;5&quot;/&gt;&lt;property id=&quot;20300&quot; value=&quot;Slide 9&quot;/&gt;&lt;property id=&quot;20307&quot; value=&quot;406&quot;/&gt;&lt;/object&gt;&lt;object type=&quot;3&quot; unique_id=&quot;10013&quot;&gt;&lt;property id=&quot;20148&quot; value=&quot;5&quot;/&gt;&lt;property id=&quot;20300&quot; value=&quot;Slide 11&quot;/&gt;&lt;property id=&quot;20307&quot; value=&quot;349&quot;/&gt;&lt;/object&gt;&lt;object type=&quot;3&quot; unique_id=&quot;10015&quot;&gt;&lt;property id=&quot;20148&quot; value=&quot;5&quot;/&gt;&lt;property id=&quot;20300&quot; value=&quot;Slide 12&quot;/&gt;&lt;property id=&quot;20307&quot; value=&quot;403&quot;/&gt;&lt;/object&gt;&lt;object type=&quot;3&quot; unique_id=&quot;10017&quot;&gt;&lt;property id=&quot;20148&quot; value=&quot;5&quot;/&gt;&lt;property id=&quot;20300&quot; value=&quot;Slide 13&quot;/&gt;&lt;property id=&quot;20307&quot; value=&quot;264&quot;/&gt;&lt;/object&gt;&lt;object type=&quot;3&quot; unique_id=&quot;10018&quot;&gt;&lt;property id=&quot;20148&quot; value=&quot;5&quot;/&gt;&lt;property id=&quot;20300&quot; value=&quot;Slide 14&quot;/&gt;&lt;property id=&quot;20307&quot; value=&quot;404&quot;/&gt;&lt;/object&gt;&lt;object type=&quot;3&quot; unique_id=&quot;10024&quot;&gt;&lt;property id=&quot;20148&quot; value=&quot;5&quot;/&gt;&lt;property id=&quot;20300&quot; value=&quot;Slide 15&quot;/&gt;&lt;property id=&quot;20307&quot; value=&quot;363&quot;/&gt;&lt;/object&gt;&lt;object type=&quot;3&quot; unique_id=&quot;10026&quot;&gt;&lt;property id=&quot;20148&quot; value=&quot;5&quot;/&gt;&lt;property id=&quot;20300&quot; value=&quot;Slide 16&quot;/&gt;&lt;property id=&quot;20307&quot; value=&quot;407&quot;/&gt;&lt;/object&gt;&lt;object type=&quot;3&quot; unique_id=&quot;10032&quot;&gt;&lt;property id=&quot;20148&quot; value=&quot;5&quot;/&gt;&lt;property id=&quot;20300&quot; value=&quot;Slide 24&quot;/&gt;&lt;property id=&quot;20307&quot; value=&quot;408&quot;/&gt;&lt;/object&gt;&lt;object type=&quot;3&quot; unique_id=&quot;10034&quot;&gt;&lt;property id=&quot;20148&quot; value=&quot;5&quot;/&gt;&lt;property id=&quot;20300&quot; value=&quot;Slide 25&quot;/&gt;&lt;property id=&quot;20307&quot; value=&quot;410&quot;/&gt;&lt;/object&gt;&lt;object type=&quot;3&quot; unique_id=&quot;10035&quot;&gt;&lt;property id=&quot;20148&quot; value=&quot;5&quot;/&gt;&lt;property id=&quot;20300&quot; value=&quot;Slide 27&quot;/&gt;&lt;property id=&quot;20307&quot; value=&quot;411&quot;/&gt;&lt;/object&gt;&lt;object type=&quot;3&quot; unique_id=&quot;10036&quot;&gt;&lt;property id=&quot;20148&quot; value=&quot;5&quot;/&gt;&lt;property id=&quot;20300&quot; value=&quot;Slide 28&quot;/&gt;&lt;property id=&quot;20307&quot; value=&quot;459&quot;/&gt;&lt;/object&gt;&lt;object type=&quot;3&quot; unique_id=&quot;10037&quot;&gt;&lt;property id=&quot;20148&quot; value=&quot;5&quot;/&gt;&lt;property id=&quot;20300&quot; value=&quot;Slide 29&quot;/&gt;&lt;property id=&quot;20307&quot; value=&quot;413&quot;/&gt;&lt;/object&gt;&lt;object type=&quot;3&quot; unique_id=&quot;10038&quot;&gt;&lt;property id=&quot;20148&quot; value=&quot;5&quot;/&gt;&lt;property id=&quot;20300&quot; value=&quot;Slide 30&quot;/&gt;&lt;property id=&quot;20307&quot; value=&quot;414&quot;/&gt;&lt;/object&gt;&lt;object type=&quot;3&quot; unique_id=&quot;10039&quot;&gt;&lt;property id=&quot;20148&quot; value=&quot;5&quot;/&gt;&lt;property id=&quot;20300&quot; value=&quot;Slide 31&quot;/&gt;&lt;property id=&quot;20307&quot; value=&quot;304&quot;/&gt;&lt;/object&gt;&lt;object type=&quot;3&quot; unique_id=&quot;10040&quot;&gt;&lt;property id=&quot;20148&quot; value=&quot;5&quot;/&gt;&lt;property id=&quot;20300&quot; value=&quot;Slide 32&quot;/&gt;&lt;property id=&quot;20307&quot; value=&quot;289&quot;/&gt;&lt;/object&gt;&lt;object type=&quot;3&quot; unique_id=&quot;10041&quot;&gt;&lt;property id=&quot;20148&quot; value=&quot;5&quot;/&gt;&lt;property id=&quot;20300&quot; value=&quot;Slide 33 - &amp;quot;Vợ chồng nguyên Chủ tịch nước Lê Đức Anh chụp ảnh cùng Tổng Thống Bill Clinton cùng phu nhân ( 1995)&amp;quot;&quot;/&gt;&lt;property id=&quot;20307&quot; value=&quot;305&quot;/&gt;&lt;/object&gt;&lt;object type=&quot;3&quot; unique_id=&quot;10042&quot;&gt;&lt;property id=&quot;20148&quot; value=&quot;5&quot;/&gt;&lt;property id=&quot;20300&quot; value=&quot;Slide 34 - &amp;quot;Quan hệ Mĩ và Việt Nam&amp;quot;&quot;/&gt;&lt;property id=&quot;20307&quot; value=&quot;288&quot;/&gt;&lt;/object&gt;&lt;object type=&quot;3&quot; unique_id=&quot;10043&quot;&gt;&lt;property id=&quot;20148&quot; value=&quot;5&quot;/&gt;&lt;property id=&quot;20300&quot; value=&quot;Slide 35&quot;/&gt;&lt;property id=&quot;20307&quot; value=&quot;287&quot;/&gt;&lt;/object&gt;&lt;object type=&quot;3&quot; unique_id=&quot;10044&quot;&gt;&lt;property id=&quot;20148&quot; value=&quot;5&quot;/&gt;&lt;property id=&quot;20300&quot; value=&quot;Slide 36&quot;/&gt;&lt;property id=&quot;20307&quot; value=&quot;417&quot;/&gt;&lt;/object&gt;&lt;object type=&quot;3&quot; unique_id=&quot;10561&quot;&gt;&lt;property id=&quot;20148&quot; value=&quot;5&quot;/&gt;&lt;property id=&quot;20300&quot; value=&quot;Slide 10&quot;/&gt;&lt;property id=&quot;20307&quot; value=&quot;554&quot;/&gt;&lt;/object&gt;&lt;object type=&quot;3&quot; unique_id=&quot;10562&quot;&gt;&lt;property id=&quot;20148&quot; value=&quot;5&quot;/&gt;&lt;property id=&quot;20300&quot; value=&quot;Slide 17&quot;/&gt;&lt;property id=&quot;20307&quot; value=&quot;560&quot;/&gt;&lt;/object&gt;&lt;object type=&quot;3&quot; unique_id=&quot;10563&quot;&gt;&lt;property id=&quot;20148&quot; value=&quot;5&quot;/&gt;&lt;property id=&quot;20300&quot; value=&quot;Slide 18&quot;/&gt;&lt;property id=&quot;20307&quot; value=&quot;556&quot;/&gt;&lt;/object&gt;&lt;object type=&quot;3&quot; unique_id=&quot;10564&quot;&gt;&lt;property id=&quot;20148&quot; value=&quot;5&quot;/&gt;&lt;property id=&quot;20300&quot; value=&quot;Slide 19&quot;/&gt;&lt;property id=&quot;20307&quot; value=&quot;557&quot;/&gt;&lt;/object&gt;&lt;object type=&quot;3&quot; unique_id=&quot;10565&quot;&gt;&lt;property id=&quot;20148&quot; value=&quot;5&quot;/&gt;&lt;property id=&quot;20300&quot; value=&quot;Slide 20&quot;/&gt;&lt;property id=&quot;20307&quot; value=&quot;559&quot;/&gt;&lt;/object&gt;&lt;object type=&quot;3&quot; unique_id=&quot;10692&quot;&gt;&lt;property id=&quot;20148&quot; value=&quot;5&quot;/&gt;&lt;property id=&quot;20300&quot; value=&quot;Slide 21&quot;/&gt;&lt;property id=&quot;20307&quot; value=&quot;561&quot;/&gt;&lt;/object&gt;&lt;object type=&quot;3&quot; unique_id=&quot;10888&quot;&gt;&lt;property id=&quot;20148&quot; value=&quot;5&quot;/&gt;&lt;property id=&quot;20300&quot; value=&quot;Slide 22&quot;/&gt;&lt;property id=&quot;20307&quot; value=&quot;562&quot;/&gt;&lt;/object&gt;&lt;object type=&quot;3&quot; unique_id=&quot;10889&quot;&gt;&lt;property id=&quot;20148&quot; value=&quot;5&quot;/&gt;&lt;property id=&quot;20300&quot; value=&quot;Slide 23&quot;/&gt;&lt;property id=&quot;20307&quot; value=&quot;563&quot;/&gt;&lt;/object&gt;&lt;object type=&quot;3&quot; unique_id=&quot;10890&quot;&gt;&lt;property id=&quot;20148&quot; value=&quot;5&quot;/&gt;&lt;property id=&quot;20300&quot; value=&quot;Slide 26&quot;/&gt;&lt;property id=&quot;20307&quot; value=&quot;564&quot;/&gt;&lt;/object&gt;&lt;/object&gt;&lt;/object&gt;&lt;/database&gt;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469</TotalTime>
  <Words>2330</Words>
  <Application>Microsoft Office PowerPoint</Application>
  <PresentationFormat>On-screen Show (4:3)</PresentationFormat>
  <Paragraphs>277</Paragraphs>
  <Slides>30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.VnArial Narrow</vt:lpstr>
      <vt:lpstr>.VnTime</vt:lpstr>
      <vt:lpstr>Arial</vt:lpstr>
      <vt:lpstr>Calibri</vt:lpstr>
      <vt:lpstr>Franklin Gothic Book</vt:lpstr>
      <vt:lpstr>Franklin Gothic Medium</vt:lpstr>
      <vt:lpstr>Tahoma</vt:lpstr>
      <vt:lpstr>Times New Roman</vt:lpstr>
      <vt:lpstr>VNI-Times</vt:lpstr>
      <vt:lpstr>Wingdings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vợ chồng nguyên chủ tịch nước lê đức anh chụp ảnh cùng tổng thống bill clinton cùng phu nhân ( 1995)</vt:lpstr>
      <vt:lpstr>Quan hệ Mĩ và Việt Nam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DELL</cp:lastModifiedBy>
  <cp:revision>143</cp:revision>
  <dcterms:created xsi:type="dcterms:W3CDTF">2019-09-10T03:50:00Z</dcterms:created>
  <dcterms:modified xsi:type="dcterms:W3CDTF">2021-12-15T14:01:01Z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5D5ED9496268401C86D99367FB2AA1EE</vt:lpwstr>
  </property>
  <property fmtid="{D5CDD505-2E9C-101B-9397-08002B2CF9AE}" pid="3" name="KSOProductBuildVer">
    <vt:lpwstr>1033-11.2.0.10382</vt:lpwstr>
  </property>
</Properties>
</file>